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7"/>
  </p:notesMasterIdLst>
  <p:handoutMasterIdLst>
    <p:handoutMasterId r:id="rId28"/>
  </p:handoutMasterIdLst>
  <p:sldIdLst>
    <p:sldId id="313" r:id="rId3"/>
    <p:sldId id="268" r:id="rId4"/>
    <p:sldId id="258" r:id="rId5"/>
    <p:sldId id="270" r:id="rId6"/>
    <p:sldId id="271" r:id="rId7"/>
    <p:sldId id="272" r:id="rId8"/>
    <p:sldId id="273" r:id="rId9"/>
    <p:sldId id="275" r:id="rId10"/>
    <p:sldId id="274" r:id="rId11"/>
    <p:sldId id="276" r:id="rId12"/>
    <p:sldId id="277" r:id="rId13"/>
    <p:sldId id="279" r:id="rId14"/>
    <p:sldId id="280" r:id="rId15"/>
    <p:sldId id="281" r:id="rId16"/>
    <p:sldId id="282" r:id="rId17"/>
    <p:sldId id="283" r:id="rId18"/>
    <p:sldId id="289" r:id="rId19"/>
    <p:sldId id="284" r:id="rId20"/>
    <p:sldId id="316" r:id="rId21"/>
    <p:sldId id="317" r:id="rId22"/>
    <p:sldId id="285" r:id="rId23"/>
    <p:sldId id="286" r:id="rId24"/>
    <p:sldId id="318" r:id="rId25"/>
    <p:sldId id="29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1A6"/>
    <a:srgbClr val="592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FD3507-D0BD-429C-92BE-FD6757B4ED9E}" v="31" dt="2025-02-14T22:05:17.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4" autoAdjust="0"/>
    <p:restoredTop sz="94660"/>
  </p:normalViewPr>
  <p:slideViewPr>
    <p:cSldViewPr snapToGrid="0">
      <p:cViewPr varScale="1">
        <p:scale>
          <a:sx n="111" d="100"/>
          <a:sy n="111" d="100"/>
        </p:scale>
        <p:origin x="366" y="96"/>
      </p:cViewPr>
      <p:guideLst/>
    </p:cSldViewPr>
  </p:slideViewPr>
  <p:notesTextViewPr>
    <p:cViewPr>
      <p:scale>
        <a:sx n="1" d="1"/>
        <a:sy n="1" d="1"/>
      </p:scale>
      <p:origin x="0" y="0"/>
    </p:cViewPr>
  </p:notesTextViewPr>
  <p:notesViewPr>
    <p:cSldViewPr snapToGrid="0" showGuides="1">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FE7F33-2322-4D47-92C5-BDF079D4C26E}" type="datetimeFigureOut">
              <a:rPr lang="en-US" smtClean="0"/>
              <a:t>2/14/2025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DDCE3-E483-44ED-BB43-1D9176DEA819}" type="slidenum">
              <a:rPr lang="en-US" smtClean="0"/>
              <a:t>‹#›</a:t>
            </a:fld>
            <a:endParaRPr lang="en-US"/>
          </a:p>
        </p:txBody>
      </p:sp>
    </p:spTree>
    <p:extLst>
      <p:ext uri="{BB962C8B-B14F-4D97-AF65-F5344CB8AC3E}">
        <p14:creationId xmlns:p14="http://schemas.microsoft.com/office/powerpoint/2010/main" val="65837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F679E-2551-43AB-90F8-85E320B440F5}"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CA5D5-EFA7-4175-BF21-8F743A57C036}" type="slidenum">
              <a:rPr lang="en-US" smtClean="0"/>
              <a:t>‹#›</a:t>
            </a:fld>
            <a:endParaRPr lang="en-US"/>
          </a:p>
        </p:txBody>
      </p:sp>
    </p:spTree>
    <p:extLst>
      <p:ext uri="{BB962C8B-B14F-4D97-AF65-F5344CB8AC3E}">
        <p14:creationId xmlns:p14="http://schemas.microsoft.com/office/powerpoint/2010/main" val="19339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1</a:t>
            </a:fld>
            <a:endParaRPr lang="en-US"/>
          </a:p>
        </p:txBody>
      </p:sp>
    </p:spTree>
    <p:extLst>
      <p:ext uri="{BB962C8B-B14F-4D97-AF65-F5344CB8AC3E}">
        <p14:creationId xmlns:p14="http://schemas.microsoft.com/office/powerpoint/2010/main" val="1733330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10</a:t>
            </a:fld>
            <a:endParaRPr lang="en-US"/>
          </a:p>
        </p:txBody>
      </p:sp>
    </p:spTree>
    <p:extLst>
      <p:ext uri="{BB962C8B-B14F-4D97-AF65-F5344CB8AC3E}">
        <p14:creationId xmlns:p14="http://schemas.microsoft.com/office/powerpoint/2010/main" val="3353058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11</a:t>
            </a:fld>
            <a:endParaRPr lang="en-US"/>
          </a:p>
        </p:txBody>
      </p:sp>
    </p:spTree>
    <p:extLst>
      <p:ext uri="{BB962C8B-B14F-4D97-AF65-F5344CB8AC3E}">
        <p14:creationId xmlns:p14="http://schemas.microsoft.com/office/powerpoint/2010/main" val="3972146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12</a:t>
            </a:fld>
            <a:endParaRPr lang="en-US"/>
          </a:p>
        </p:txBody>
      </p:sp>
    </p:spTree>
    <p:extLst>
      <p:ext uri="{BB962C8B-B14F-4D97-AF65-F5344CB8AC3E}">
        <p14:creationId xmlns:p14="http://schemas.microsoft.com/office/powerpoint/2010/main" val="3875312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13</a:t>
            </a:fld>
            <a:endParaRPr lang="en-US"/>
          </a:p>
        </p:txBody>
      </p:sp>
    </p:spTree>
    <p:extLst>
      <p:ext uri="{BB962C8B-B14F-4D97-AF65-F5344CB8AC3E}">
        <p14:creationId xmlns:p14="http://schemas.microsoft.com/office/powerpoint/2010/main" val="1645220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14</a:t>
            </a:fld>
            <a:endParaRPr lang="en-US"/>
          </a:p>
        </p:txBody>
      </p:sp>
    </p:spTree>
    <p:extLst>
      <p:ext uri="{BB962C8B-B14F-4D97-AF65-F5344CB8AC3E}">
        <p14:creationId xmlns:p14="http://schemas.microsoft.com/office/powerpoint/2010/main" val="864173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15</a:t>
            </a:fld>
            <a:endParaRPr lang="en-US"/>
          </a:p>
        </p:txBody>
      </p:sp>
    </p:spTree>
    <p:extLst>
      <p:ext uri="{BB962C8B-B14F-4D97-AF65-F5344CB8AC3E}">
        <p14:creationId xmlns:p14="http://schemas.microsoft.com/office/powerpoint/2010/main" val="2947026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16</a:t>
            </a:fld>
            <a:endParaRPr lang="en-US"/>
          </a:p>
        </p:txBody>
      </p:sp>
    </p:spTree>
    <p:extLst>
      <p:ext uri="{BB962C8B-B14F-4D97-AF65-F5344CB8AC3E}">
        <p14:creationId xmlns:p14="http://schemas.microsoft.com/office/powerpoint/2010/main" val="1494962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17</a:t>
            </a:fld>
            <a:endParaRPr lang="en-US"/>
          </a:p>
        </p:txBody>
      </p:sp>
    </p:spTree>
    <p:extLst>
      <p:ext uri="{BB962C8B-B14F-4D97-AF65-F5344CB8AC3E}">
        <p14:creationId xmlns:p14="http://schemas.microsoft.com/office/powerpoint/2010/main" val="3448306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2</a:t>
            </a:fld>
            <a:endParaRPr lang="en-US"/>
          </a:p>
        </p:txBody>
      </p:sp>
    </p:spTree>
    <p:extLst>
      <p:ext uri="{BB962C8B-B14F-4D97-AF65-F5344CB8AC3E}">
        <p14:creationId xmlns:p14="http://schemas.microsoft.com/office/powerpoint/2010/main" val="156897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3</a:t>
            </a:fld>
            <a:endParaRPr lang="en-US"/>
          </a:p>
        </p:txBody>
      </p:sp>
    </p:spTree>
    <p:extLst>
      <p:ext uri="{BB962C8B-B14F-4D97-AF65-F5344CB8AC3E}">
        <p14:creationId xmlns:p14="http://schemas.microsoft.com/office/powerpoint/2010/main" val="296297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4</a:t>
            </a:fld>
            <a:endParaRPr lang="en-US"/>
          </a:p>
        </p:txBody>
      </p:sp>
    </p:spTree>
    <p:extLst>
      <p:ext uri="{BB962C8B-B14F-4D97-AF65-F5344CB8AC3E}">
        <p14:creationId xmlns:p14="http://schemas.microsoft.com/office/powerpoint/2010/main" val="87760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5</a:t>
            </a:fld>
            <a:endParaRPr lang="en-US"/>
          </a:p>
        </p:txBody>
      </p:sp>
    </p:spTree>
    <p:extLst>
      <p:ext uri="{BB962C8B-B14F-4D97-AF65-F5344CB8AC3E}">
        <p14:creationId xmlns:p14="http://schemas.microsoft.com/office/powerpoint/2010/main" val="4241576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6</a:t>
            </a:fld>
            <a:endParaRPr lang="en-US"/>
          </a:p>
        </p:txBody>
      </p:sp>
    </p:spTree>
    <p:extLst>
      <p:ext uri="{BB962C8B-B14F-4D97-AF65-F5344CB8AC3E}">
        <p14:creationId xmlns:p14="http://schemas.microsoft.com/office/powerpoint/2010/main" val="165013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7</a:t>
            </a:fld>
            <a:endParaRPr lang="en-US"/>
          </a:p>
        </p:txBody>
      </p:sp>
    </p:spTree>
    <p:extLst>
      <p:ext uri="{BB962C8B-B14F-4D97-AF65-F5344CB8AC3E}">
        <p14:creationId xmlns:p14="http://schemas.microsoft.com/office/powerpoint/2010/main" val="2048291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8</a:t>
            </a:fld>
            <a:endParaRPr lang="en-US"/>
          </a:p>
        </p:txBody>
      </p:sp>
    </p:spTree>
    <p:extLst>
      <p:ext uri="{BB962C8B-B14F-4D97-AF65-F5344CB8AC3E}">
        <p14:creationId xmlns:p14="http://schemas.microsoft.com/office/powerpoint/2010/main" val="3546937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CA5D5-EFA7-4175-BF21-8F743A57C036}" type="slidenum">
              <a:rPr lang="en-US" smtClean="0"/>
              <a:t>9</a:t>
            </a:fld>
            <a:endParaRPr lang="en-US"/>
          </a:p>
        </p:txBody>
      </p:sp>
    </p:spTree>
    <p:extLst>
      <p:ext uri="{BB962C8B-B14F-4D97-AF65-F5344CB8AC3E}">
        <p14:creationId xmlns:p14="http://schemas.microsoft.com/office/powerpoint/2010/main" val="370176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92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2A7D7-D560-4C43-B6F2-A7996CE5C9B9}"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72343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2A7D7-D560-4C43-B6F2-A7996CE5C9B9}"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41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2A7D7-D560-4C43-B6F2-A7996CE5C9B9}"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90293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00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32A7D7-D560-4C43-B6F2-A7996CE5C9B9}"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279280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32A7D7-D560-4C43-B6F2-A7996CE5C9B9}"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52960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32A7D7-D560-4C43-B6F2-A7996CE5C9B9}"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223250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2A7D7-D560-4C43-B6F2-A7996CE5C9B9}"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52588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32A7D7-D560-4C43-B6F2-A7996CE5C9B9}"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07512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87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732A7D7-D560-4C43-B6F2-A7996CE5C9B9}" type="datetimeFigureOut">
              <a:rPr lang="en-US" smtClean="0"/>
              <a:pPr/>
              <a:t>2/14/2025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E41E28F-C526-4978-8D63-D21257ECD59D}"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2402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2703-CB62-4653-A7FC-4EBDEED36741}"/>
              </a:ext>
            </a:extLst>
          </p:cNvPr>
          <p:cNvSpPr>
            <a:spLocks noGrp="1"/>
          </p:cNvSpPr>
          <p:nvPr>
            <p:ph type="title"/>
          </p:nvPr>
        </p:nvSpPr>
        <p:spPr>
          <a:xfrm>
            <a:off x="1295400" y="365126"/>
            <a:ext cx="9601200" cy="836658"/>
          </a:xfrm>
        </p:spPr>
        <p:txBody>
          <a:bodyPr>
            <a:normAutofit/>
          </a:bodyPr>
          <a:lstStyle/>
          <a:p>
            <a:pPr algn="ctr"/>
            <a:r>
              <a:rPr lang="en-US" sz="4800" dirty="0">
                <a:latin typeface="Bebas Neue Pro" panose="020B0506020202050201" pitchFamily="34" charset="0"/>
              </a:rPr>
              <a:t>The </a:t>
            </a:r>
            <a:r>
              <a:rPr lang="en-US" sz="4800" dirty="0">
                <a:solidFill>
                  <a:srgbClr val="00B050"/>
                </a:solidFill>
                <a:latin typeface="Bebas Neue Pro" panose="020B0506020202050201" pitchFamily="34" charset="0"/>
              </a:rPr>
              <a:t>ART </a:t>
            </a:r>
            <a:r>
              <a:rPr lang="en-US" sz="4800" dirty="0">
                <a:latin typeface="Bebas Neue Pro" panose="020B0506020202050201" pitchFamily="34" charset="0"/>
              </a:rPr>
              <a:t>of Costume Design</a:t>
            </a:r>
          </a:p>
        </p:txBody>
      </p:sp>
      <p:pic>
        <p:nvPicPr>
          <p:cNvPr id="8" name="Content Placeholder 7">
            <a:extLst>
              <a:ext uri="{FF2B5EF4-FFF2-40B4-BE49-F238E27FC236}">
                <a16:creationId xmlns:a16="http://schemas.microsoft.com/office/drawing/2014/main" id="{891E02BA-20BD-4E60-B21E-04F13B50647E}"/>
              </a:ext>
            </a:extLst>
          </p:cNvPr>
          <p:cNvPicPr>
            <a:picLocks noGrp="1" noChangeAspect="1"/>
          </p:cNvPicPr>
          <p:nvPr>
            <p:ph idx="1"/>
          </p:nvPr>
        </p:nvPicPr>
        <p:blipFill>
          <a:blip r:embed="rId3"/>
          <a:stretch>
            <a:fillRect/>
          </a:stretch>
        </p:blipFill>
        <p:spPr>
          <a:xfrm>
            <a:off x="2513976" y="1294741"/>
            <a:ext cx="7164048" cy="5198133"/>
          </a:xfrm>
          <a:prstGeom prst="rect">
            <a:avLst/>
          </a:prstGeom>
        </p:spPr>
      </p:pic>
    </p:spTree>
    <p:extLst>
      <p:ext uri="{BB962C8B-B14F-4D97-AF65-F5344CB8AC3E}">
        <p14:creationId xmlns:p14="http://schemas.microsoft.com/office/powerpoint/2010/main" val="365913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ABCEA-99AC-441D-A93B-2BC8EF497503}"/>
              </a:ext>
            </a:extLst>
          </p:cNvPr>
          <p:cNvSpPr>
            <a:spLocks noGrp="1"/>
          </p:cNvSpPr>
          <p:nvPr>
            <p:ph type="title"/>
          </p:nvPr>
        </p:nvSpPr>
        <p:spPr>
          <a:xfrm>
            <a:off x="1295400" y="365125"/>
            <a:ext cx="9601200" cy="835025"/>
          </a:xfrm>
        </p:spPr>
        <p:txBody>
          <a:bodyPr>
            <a:normAutofit/>
          </a:bodyPr>
          <a:lstStyle/>
          <a:p>
            <a:pPr algn="ctr"/>
            <a:r>
              <a:rPr lang="en-US" sz="4800" b="1" dirty="0">
                <a:latin typeface="Bebas Neue Pro" panose="020B0506020202050201" pitchFamily="34" charset="0"/>
              </a:rPr>
              <a:t>Clothing Details</a:t>
            </a:r>
          </a:p>
        </p:txBody>
      </p:sp>
      <p:pic>
        <p:nvPicPr>
          <p:cNvPr id="7176" name="Picture 8" descr="https://upload.wikimedia.org/wikipedia/commons/thumb/9/9d/Jeans_pocket_back.jpg/220px-Jeans_pocket_back.jpg">
            <a:extLst>
              <a:ext uri="{FF2B5EF4-FFF2-40B4-BE49-F238E27FC236}">
                <a16:creationId xmlns:a16="http://schemas.microsoft.com/office/drawing/2014/main" id="{E7DB11E7-3DD9-4EFF-8C6D-4747C362C9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408" y="1889214"/>
            <a:ext cx="3455292" cy="33685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upload.wikimedia.org/wikipedia/commons/thumb/9/97/The_perfect_tight_roll.jpg/220px-The_perfect_tight_roll.jpg">
            <a:extLst>
              <a:ext uri="{FF2B5EF4-FFF2-40B4-BE49-F238E27FC236}">
                <a16:creationId xmlns:a16="http://schemas.microsoft.com/office/drawing/2014/main" id="{8C6A1275-0585-49E1-8352-4FB62A1C0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3700" y="1889214"/>
            <a:ext cx="4491447" cy="3368585"/>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upload.wikimedia.org/wikipedia/commons/thumb/1/1d/Novelty_Zippers.jpg/220px-Novelty_Zippers.jpg">
            <a:extLst>
              <a:ext uri="{FF2B5EF4-FFF2-40B4-BE49-F238E27FC236}">
                <a16:creationId xmlns:a16="http://schemas.microsoft.com/office/drawing/2014/main" id="{F9D1A162-454C-4180-B8BE-05734DF401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5147" y="1889214"/>
            <a:ext cx="3848445" cy="33620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A90E32-B691-4286-A5C4-DC6E88B8C3B4}"/>
              </a:ext>
            </a:extLst>
          </p:cNvPr>
          <p:cNvSpPr txBox="1"/>
          <p:nvPr/>
        </p:nvSpPr>
        <p:spPr>
          <a:xfrm>
            <a:off x="1295400" y="5423643"/>
            <a:ext cx="9552615" cy="523220"/>
          </a:xfrm>
          <a:prstGeom prst="rect">
            <a:avLst/>
          </a:prstGeom>
          <a:noFill/>
        </p:spPr>
        <p:txBody>
          <a:bodyPr wrap="none" rtlCol="0">
            <a:spAutoFit/>
          </a:bodyPr>
          <a:lstStyle/>
          <a:p>
            <a:r>
              <a:rPr lang="en-US" sz="2800" dirty="0">
                <a:latin typeface="Neue Haas Grotesk Display Pro" panose="020D0304030502050203" pitchFamily="34" charset="0"/>
              </a:rPr>
              <a:t>Pocket		                    			 Cuff                                  				  Zipper</a:t>
            </a:r>
          </a:p>
        </p:txBody>
      </p:sp>
    </p:spTree>
    <p:extLst>
      <p:ext uri="{BB962C8B-B14F-4D97-AF65-F5344CB8AC3E}">
        <p14:creationId xmlns:p14="http://schemas.microsoft.com/office/powerpoint/2010/main" val="23998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AB12-5B3F-4322-932A-6DE3D3401B2F}"/>
              </a:ext>
            </a:extLst>
          </p:cNvPr>
          <p:cNvSpPr>
            <a:spLocks noGrp="1"/>
          </p:cNvSpPr>
          <p:nvPr>
            <p:ph type="title"/>
          </p:nvPr>
        </p:nvSpPr>
        <p:spPr/>
        <p:txBody>
          <a:bodyPr>
            <a:normAutofit/>
          </a:bodyPr>
          <a:lstStyle/>
          <a:p>
            <a:pPr algn="ctr"/>
            <a:r>
              <a:rPr lang="en-US" sz="4800" b="1" dirty="0">
                <a:latin typeface="Bebas Neue Pro" panose="020B0506020202050201" pitchFamily="34" charset="0"/>
              </a:rPr>
              <a:t>Traditional Garments</a:t>
            </a:r>
            <a:br>
              <a:rPr lang="en-US" dirty="0">
                <a:latin typeface="Bebas Neue Pro" panose="020B0506020202050201" pitchFamily="34" charset="0"/>
              </a:rPr>
            </a:br>
            <a:endParaRPr lang="en-US" dirty="0">
              <a:latin typeface="Bebas Neue Pro" panose="020B0506020202050201" pitchFamily="34" charset="0"/>
            </a:endParaRPr>
          </a:p>
        </p:txBody>
      </p:sp>
      <p:pic>
        <p:nvPicPr>
          <p:cNvPr id="8194" name="Picture 2" descr="https://upload.wikimedia.org/wikipedia/commons/thumb/e/eb/Qipao1.jpg/200px-Qipao1.jpg">
            <a:extLst>
              <a:ext uri="{FF2B5EF4-FFF2-40B4-BE49-F238E27FC236}">
                <a16:creationId xmlns:a16="http://schemas.microsoft.com/office/drawing/2014/main" id="{E86A62E8-FE6E-4779-BD92-AF10487E5A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1050" y="1372641"/>
            <a:ext cx="3260625" cy="49072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B4042D-23AF-4592-AD57-C5B9AD0B9764}"/>
              </a:ext>
            </a:extLst>
          </p:cNvPr>
          <p:cNvSpPr txBox="1"/>
          <p:nvPr/>
        </p:nvSpPr>
        <p:spPr>
          <a:xfrm>
            <a:off x="1463697" y="6279884"/>
            <a:ext cx="9339416" cy="523220"/>
          </a:xfrm>
          <a:prstGeom prst="rect">
            <a:avLst/>
          </a:prstGeom>
          <a:noFill/>
        </p:spPr>
        <p:txBody>
          <a:bodyPr wrap="none" rtlCol="0">
            <a:spAutoFit/>
          </a:bodyPr>
          <a:lstStyle/>
          <a:p>
            <a:r>
              <a:rPr lang="en-US" sz="2800" dirty="0">
                <a:latin typeface="Neue Haas Grotesk Display Pro" panose="020D0304030502050203" pitchFamily="34" charset="0"/>
              </a:rPr>
              <a:t>   Cheongsam                           			 Kilt                       			  Dirndl               </a:t>
            </a:r>
          </a:p>
        </p:txBody>
      </p:sp>
      <p:pic>
        <p:nvPicPr>
          <p:cNvPr id="8196" name="Picture 4" descr="https://upload.wikimedia.org/wikipedia/commons/thumb/b/bf/Kilt%26Sporran.jpg/220px-Kilt%26Sporran.jpg">
            <a:extLst>
              <a:ext uri="{FF2B5EF4-FFF2-40B4-BE49-F238E27FC236}">
                <a16:creationId xmlns:a16="http://schemas.microsoft.com/office/drawing/2014/main" id="{83893B64-810A-4E92-BF83-567DB8735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723" y="1387829"/>
            <a:ext cx="1852414" cy="489205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upload.wikimedia.org/wikipedia/commons/thumb/d/d2/Dirndl.jpg/200px-Dirndl.jpg">
            <a:extLst>
              <a:ext uri="{FF2B5EF4-FFF2-40B4-BE49-F238E27FC236}">
                <a16:creationId xmlns:a16="http://schemas.microsoft.com/office/drawing/2014/main" id="{77C5D54A-AEDD-47A1-B7B4-CC0869F033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532" y="1387829"/>
            <a:ext cx="3227067" cy="484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34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209D-56F1-4EB0-A440-F281BF47E43B}"/>
              </a:ext>
            </a:extLst>
          </p:cNvPr>
          <p:cNvSpPr>
            <a:spLocks noGrp="1"/>
          </p:cNvSpPr>
          <p:nvPr>
            <p:ph type="title"/>
          </p:nvPr>
        </p:nvSpPr>
        <p:spPr/>
        <p:txBody>
          <a:bodyPr>
            <a:normAutofit/>
          </a:bodyPr>
          <a:lstStyle/>
          <a:p>
            <a:pPr algn="ctr"/>
            <a:r>
              <a:rPr lang="en-US" sz="4800" b="1" dirty="0">
                <a:latin typeface="Bebas Neue Pro" panose="020B0506020202050201" pitchFamily="34" charset="0"/>
              </a:rPr>
              <a:t>Fabrics</a:t>
            </a:r>
          </a:p>
        </p:txBody>
      </p:sp>
      <p:pic>
        <p:nvPicPr>
          <p:cNvPr id="10248" name="Picture 8" descr="Image result for DENIM">
            <a:extLst>
              <a:ext uri="{FF2B5EF4-FFF2-40B4-BE49-F238E27FC236}">
                <a16:creationId xmlns:a16="http://schemas.microsoft.com/office/drawing/2014/main" id="{142B4A92-6A85-42FC-9159-0EF027E6F50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4467" y="294239"/>
            <a:ext cx="2774400" cy="270504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s://upload.wikimedia.org/wikipedia/commons/thumb/c/c2/Worsted_wool_yarn.JPG/220px-Worsted_wool_yarn.JPG">
            <a:extLst>
              <a:ext uri="{FF2B5EF4-FFF2-40B4-BE49-F238E27FC236}">
                <a16:creationId xmlns:a16="http://schemas.microsoft.com/office/drawing/2014/main" id="{B551F12F-D33C-44B1-8E98-A7EA07516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67" y="3858721"/>
            <a:ext cx="2702007" cy="2247578"/>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Image result for CHIFFON">
            <a:extLst>
              <a:ext uri="{FF2B5EF4-FFF2-40B4-BE49-F238E27FC236}">
                <a16:creationId xmlns:a16="http://schemas.microsoft.com/office/drawing/2014/main" id="{51B4E3E3-3DCC-4A2B-8E72-140AB431BC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6326" y="1987062"/>
            <a:ext cx="3673441" cy="3673441"/>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https://upload.wikimedia.org/wikipedia/commons/thumb/4/46/Morris_and_Co_Acorn_embossed_velvet_1912.jpg/133px-Morris_and_Co_Acorn_embossed_velvet_1912.jpg">
            <a:extLst>
              <a:ext uri="{FF2B5EF4-FFF2-40B4-BE49-F238E27FC236}">
                <a16:creationId xmlns:a16="http://schemas.microsoft.com/office/drawing/2014/main" id="{667A8CCA-8FE3-4DC6-8692-886387D250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1195" y="677596"/>
            <a:ext cx="1725124" cy="2594171"/>
          </a:xfrm>
          <a:prstGeom prst="rect">
            <a:avLst/>
          </a:prstGeom>
          <a:noFill/>
          <a:extLst>
            <a:ext uri="{909E8E84-426E-40DD-AFC4-6F175D3DCCD1}">
              <a14:hiddenFill xmlns:a14="http://schemas.microsoft.com/office/drawing/2010/main">
                <a:solidFill>
                  <a:srgbClr val="FFFFFF"/>
                </a:solidFill>
              </a14:hiddenFill>
            </a:ext>
          </a:extLst>
        </p:spPr>
      </p:pic>
      <p:pic>
        <p:nvPicPr>
          <p:cNvPr id="10258" name="Picture 18" descr="Image result for SILK">
            <a:extLst>
              <a:ext uri="{FF2B5EF4-FFF2-40B4-BE49-F238E27FC236}">
                <a16:creationId xmlns:a16="http://schemas.microsoft.com/office/drawing/2014/main" id="{54DADCE1-72F3-4EF6-841A-D7C8FE7590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8837" y="4056153"/>
            <a:ext cx="3363075" cy="20960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4DE1A36-32A4-4B57-9EF4-335B3C5EEE7B}"/>
              </a:ext>
            </a:extLst>
          </p:cNvPr>
          <p:cNvSpPr txBox="1"/>
          <p:nvPr/>
        </p:nvSpPr>
        <p:spPr>
          <a:xfrm>
            <a:off x="1037078" y="3274527"/>
            <a:ext cx="1160895" cy="523220"/>
          </a:xfrm>
          <a:prstGeom prst="rect">
            <a:avLst/>
          </a:prstGeom>
          <a:noFill/>
        </p:spPr>
        <p:txBody>
          <a:bodyPr wrap="none" rtlCol="0">
            <a:spAutoFit/>
          </a:bodyPr>
          <a:lstStyle/>
          <a:p>
            <a:r>
              <a:rPr lang="en-US" sz="2800" dirty="0">
                <a:latin typeface="Neue Haas Grotesk Display Pro" panose="020D0304030502050203" pitchFamily="34" charset="0"/>
              </a:rPr>
              <a:t>Denim</a:t>
            </a:r>
          </a:p>
        </p:txBody>
      </p:sp>
      <p:sp>
        <p:nvSpPr>
          <p:cNvPr id="13" name="TextBox 12">
            <a:extLst>
              <a:ext uri="{FF2B5EF4-FFF2-40B4-BE49-F238E27FC236}">
                <a16:creationId xmlns:a16="http://schemas.microsoft.com/office/drawing/2014/main" id="{F956EEC1-0B61-43CC-9A86-7B17A51CD927}"/>
              </a:ext>
            </a:extLst>
          </p:cNvPr>
          <p:cNvSpPr txBox="1"/>
          <p:nvPr/>
        </p:nvSpPr>
        <p:spPr>
          <a:xfrm>
            <a:off x="1141208" y="6231264"/>
            <a:ext cx="952633" cy="523220"/>
          </a:xfrm>
          <a:prstGeom prst="rect">
            <a:avLst/>
          </a:prstGeom>
          <a:noFill/>
        </p:spPr>
        <p:txBody>
          <a:bodyPr wrap="none" rtlCol="0">
            <a:spAutoFit/>
          </a:bodyPr>
          <a:lstStyle/>
          <a:p>
            <a:r>
              <a:rPr lang="en-US" sz="2800" dirty="0">
                <a:latin typeface="Neue Haas Grotesk Display Pro" panose="020D0304030502050203" pitchFamily="34" charset="0"/>
              </a:rPr>
              <a:t>Wool</a:t>
            </a:r>
          </a:p>
        </p:txBody>
      </p:sp>
      <p:sp>
        <p:nvSpPr>
          <p:cNvPr id="14" name="TextBox 13">
            <a:extLst>
              <a:ext uri="{FF2B5EF4-FFF2-40B4-BE49-F238E27FC236}">
                <a16:creationId xmlns:a16="http://schemas.microsoft.com/office/drawing/2014/main" id="{EE5813CA-BAFD-4F20-A949-32F689DF2593}"/>
              </a:ext>
            </a:extLst>
          </p:cNvPr>
          <p:cNvSpPr txBox="1"/>
          <p:nvPr/>
        </p:nvSpPr>
        <p:spPr>
          <a:xfrm>
            <a:off x="5046785" y="5980749"/>
            <a:ext cx="1231427" cy="523220"/>
          </a:xfrm>
          <a:prstGeom prst="rect">
            <a:avLst/>
          </a:prstGeom>
          <a:noFill/>
        </p:spPr>
        <p:txBody>
          <a:bodyPr wrap="none" rtlCol="0">
            <a:spAutoFit/>
          </a:bodyPr>
          <a:lstStyle/>
          <a:p>
            <a:r>
              <a:rPr lang="en-US" sz="2800" dirty="0">
                <a:latin typeface="Neue Haas Grotesk Display Pro" panose="020D0304030502050203" pitchFamily="34" charset="0"/>
              </a:rPr>
              <a:t>Chiffon</a:t>
            </a:r>
          </a:p>
        </p:txBody>
      </p:sp>
      <p:sp>
        <p:nvSpPr>
          <p:cNvPr id="15" name="TextBox 14">
            <a:extLst>
              <a:ext uri="{FF2B5EF4-FFF2-40B4-BE49-F238E27FC236}">
                <a16:creationId xmlns:a16="http://schemas.microsoft.com/office/drawing/2014/main" id="{F72F1F9F-EA49-4467-9548-856778D92084}"/>
              </a:ext>
            </a:extLst>
          </p:cNvPr>
          <p:cNvSpPr txBox="1"/>
          <p:nvPr/>
        </p:nvSpPr>
        <p:spPr>
          <a:xfrm>
            <a:off x="8202647" y="3418179"/>
            <a:ext cx="2722220" cy="523220"/>
          </a:xfrm>
          <a:prstGeom prst="rect">
            <a:avLst/>
          </a:prstGeom>
          <a:noFill/>
        </p:spPr>
        <p:txBody>
          <a:bodyPr wrap="none" rtlCol="0">
            <a:spAutoFit/>
          </a:bodyPr>
          <a:lstStyle/>
          <a:p>
            <a:r>
              <a:rPr lang="en-US" sz="2800" dirty="0">
                <a:latin typeface="Neue Haas Grotesk Display Pro" panose="020D0304030502050203" pitchFamily="34" charset="0"/>
              </a:rPr>
              <a:t>Embossed Velvet</a:t>
            </a:r>
          </a:p>
        </p:txBody>
      </p:sp>
      <p:sp>
        <p:nvSpPr>
          <p:cNvPr id="16" name="TextBox 15">
            <a:extLst>
              <a:ext uri="{FF2B5EF4-FFF2-40B4-BE49-F238E27FC236}">
                <a16:creationId xmlns:a16="http://schemas.microsoft.com/office/drawing/2014/main" id="{AC1B3373-6F40-4C2C-B6C0-B92FB1FE8074}"/>
              </a:ext>
            </a:extLst>
          </p:cNvPr>
          <p:cNvSpPr txBox="1"/>
          <p:nvPr/>
        </p:nvSpPr>
        <p:spPr>
          <a:xfrm>
            <a:off x="9409153" y="6262042"/>
            <a:ext cx="694421" cy="523220"/>
          </a:xfrm>
          <a:prstGeom prst="rect">
            <a:avLst/>
          </a:prstGeom>
          <a:noFill/>
        </p:spPr>
        <p:txBody>
          <a:bodyPr wrap="none" rtlCol="0">
            <a:spAutoFit/>
          </a:bodyPr>
          <a:lstStyle/>
          <a:p>
            <a:r>
              <a:rPr lang="en-US" sz="2800" dirty="0">
                <a:latin typeface="Neue Haas Grotesk Display Pro" panose="020D0304030502050203" pitchFamily="34" charset="0"/>
              </a:rPr>
              <a:t>Silk</a:t>
            </a:r>
          </a:p>
        </p:txBody>
      </p:sp>
    </p:spTree>
    <p:extLst>
      <p:ext uri="{BB962C8B-B14F-4D97-AF65-F5344CB8AC3E}">
        <p14:creationId xmlns:p14="http://schemas.microsoft.com/office/powerpoint/2010/main" val="91984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229D3-0597-4929-8053-2F653554F3A5}"/>
              </a:ext>
            </a:extLst>
          </p:cNvPr>
          <p:cNvSpPr>
            <a:spLocks noGrp="1"/>
          </p:cNvSpPr>
          <p:nvPr>
            <p:ph type="title"/>
          </p:nvPr>
        </p:nvSpPr>
        <p:spPr/>
        <p:txBody>
          <a:bodyPr>
            <a:normAutofit/>
          </a:bodyPr>
          <a:lstStyle/>
          <a:p>
            <a:pPr algn="ctr"/>
            <a:r>
              <a:rPr lang="en-US" sz="4400" b="1" dirty="0">
                <a:latin typeface="Bebas Neue Pro" panose="020B0506020202050201" pitchFamily="34" charset="0"/>
              </a:rPr>
              <a:t>Fabric Treatments</a:t>
            </a:r>
          </a:p>
        </p:txBody>
      </p:sp>
      <p:pic>
        <p:nvPicPr>
          <p:cNvPr id="11266" name="Picture 2" descr="https://upload.wikimedia.org/wikipedia/commons/thumb/6/6e/Ikat_2006.10.jpg/220px-Ikat_2006.10.jpg">
            <a:extLst>
              <a:ext uri="{FF2B5EF4-FFF2-40B4-BE49-F238E27FC236}">
                <a16:creationId xmlns:a16="http://schemas.microsoft.com/office/drawing/2014/main" id="{DB1F7157-DCF0-4CE2-8878-38E3D790EE7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479986"/>
            <a:ext cx="2011680" cy="315468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BATIK">
            <a:extLst>
              <a:ext uri="{FF2B5EF4-FFF2-40B4-BE49-F238E27FC236}">
                <a16:creationId xmlns:a16="http://schemas.microsoft.com/office/drawing/2014/main" id="{8B21D873-3DF6-4267-BFCD-F409EEA53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829" y="2479986"/>
            <a:ext cx="6138997" cy="319478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t shirt transfer paper">
            <a:extLst>
              <a:ext uri="{FF2B5EF4-FFF2-40B4-BE49-F238E27FC236}">
                <a16:creationId xmlns:a16="http://schemas.microsoft.com/office/drawing/2014/main" id="{FF077BD9-1BE9-44F4-B04A-99FDD21BAA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699"/>
          <a:stretch/>
        </p:blipFill>
        <p:spPr bwMode="auto">
          <a:xfrm>
            <a:off x="8350975" y="2479986"/>
            <a:ext cx="3841025" cy="31920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33DB69-99E3-4EAC-B9B3-07BB030971B9}"/>
              </a:ext>
            </a:extLst>
          </p:cNvPr>
          <p:cNvSpPr txBox="1"/>
          <p:nvPr/>
        </p:nvSpPr>
        <p:spPr>
          <a:xfrm>
            <a:off x="334108" y="5969655"/>
            <a:ext cx="10977685" cy="523220"/>
          </a:xfrm>
          <a:prstGeom prst="rect">
            <a:avLst/>
          </a:prstGeom>
          <a:noFill/>
        </p:spPr>
        <p:txBody>
          <a:bodyPr wrap="none" rtlCol="0">
            <a:spAutoFit/>
          </a:bodyPr>
          <a:lstStyle/>
          <a:p>
            <a:r>
              <a:rPr lang="en-US" sz="2800" dirty="0">
                <a:latin typeface="Neue Haas Grotesk Display Pro" panose="020D0304030502050203" pitchFamily="34" charset="0"/>
              </a:rPr>
              <a:t>Ikat                                 				        Batik                                          				    Transfer</a:t>
            </a:r>
          </a:p>
        </p:txBody>
      </p:sp>
    </p:spTree>
    <p:extLst>
      <p:ext uri="{BB962C8B-B14F-4D97-AF65-F5344CB8AC3E}">
        <p14:creationId xmlns:p14="http://schemas.microsoft.com/office/powerpoint/2010/main" val="261142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7B91-04B3-4907-8AF2-AF2DDB905F55}"/>
              </a:ext>
            </a:extLst>
          </p:cNvPr>
          <p:cNvSpPr>
            <a:spLocks noGrp="1"/>
          </p:cNvSpPr>
          <p:nvPr>
            <p:ph type="title"/>
          </p:nvPr>
        </p:nvSpPr>
        <p:spPr>
          <a:xfrm>
            <a:off x="1295400" y="365125"/>
            <a:ext cx="9601200" cy="740657"/>
          </a:xfrm>
        </p:spPr>
        <p:txBody>
          <a:bodyPr>
            <a:noAutofit/>
          </a:bodyPr>
          <a:lstStyle/>
          <a:p>
            <a:pPr algn="ctr"/>
            <a:r>
              <a:rPr lang="en-US" sz="4800" b="1" dirty="0">
                <a:latin typeface="Bebas Neue Pro" panose="020B0506020202050201" pitchFamily="34" charset="0"/>
              </a:rPr>
              <a:t>Color</a:t>
            </a:r>
          </a:p>
        </p:txBody>
      </p:sp>
      <p:pic>
        <p:nvPicPr>
          <p:cNvPr id="12296" name="Picture 8" descr="Related image">
            <a:extLst>
              <a:ext uri="{FF2B5EF4-FFF2-40B4-BE49-F238E27FC236}">
                <a16:creationId xmlns:a16="http://schemas.microsoft.com/office/drawing/2014/main" id="{5A5F39CA-62C2-40F3-947A-47A53BF93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02" y="143185"/>
            <a:ext cx="3675185" cy="3557892"/>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mage result for blue clothing">
            <a:extLst>
              <a:ext uri="{FF2B5EF4-FFF2-40B4-BE49-F238E27FC236}">
                <a16:creationId xmlns:a16="http://schemas.microsoft.com/office/drawing/2014/main" id="{AB589900-4FA9-494C-9024-D7A6E7B0D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3236" y="225722"/>
            <a:ext cx="4059650" cy="3475355"/>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Image result for yellow clothing">
            <a:extLst>
              <a:ext uri="{FF2B5EF4-FFF2-40B4-BE49-F238E27FC236}">
                <a16:creationId xmlns:a16="http://schemas.microsoft.com/office/drawing/2014/main" id="{BA11F6CA-5DB8-40C0-BC91-220FC7D670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652" y="3847545"/>
            <a:ext cx="3253083" cy="3090429"/>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Image result for lavender clothing">
            <a:extLst>
              <a:ext uri="{FF2B5EF4-FFF2-40B4-BE49-F238E27FC236}">
                <a16:creationId xmlns:a16="http://schemas.microsoft.com/office/drawing/2014/main" id="{27ED9EA3-0ADC-4DA5-A742-AC1C6DC51A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9882" y="3840480"/>
            <a:ext cx="3026358" cy="2801166"/>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Image result for silver clothing">
            <a:extLst>
              <a:ext uri="{FF2B5EF4-FFF2-40B4-BE49-F238E27FC236}">
                <a16:creationId xmlns:a16="http://schemas.microsoft.com/office/drawing/2014/main" id="{DD1903EF-6BB5-4A5F-9646-CF9F6AECDC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8765" y="1245185"/>
            <a:ext cx="3120598" cy="537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53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6D3C-FE4F-4D09-B8E4-1668F5CE8DE7}"/>
              </a:ext>
            </a:extLst>
          </p:cNvPr>
          <p:cNvSpPr>
            <a:spLocks noGrp="1"/>
          </p:cNvSpPr>
          <p:nvPr>
            <p:ph type="title"/>
          </p:nvPr>
        </p:nvSpPr>
        <p:spPr/>
        <p:txBody>
          <a:bodyPr>
            <a:normAutofit/>
          </a:bodyPr>
          <a:lstStyle/>
          <a:p>
            <a:pPr algn="ctr"/>
            <a:r>
              <a:rPr lang="en-US" sz="4800" b="1" dirty="0">
                <a:latin typeface="Bebas Neue Pro" panose="020B0506020202050201" pitchFamily="34" charset="0"/>
              </a:rPr>
              <a:t>Sewing Terms</a:t>
            </a:r>
          </a:p>
        </p:txBody>
      </p:sp>
      <p:pic>
        <p:nvPicPr>
          <p:cNvPr id="13314" name="Picture 2" descr="Image result for SCISSORS CUTTING FABRIC">
            <a:extLst>
              <a:ext uri="{FF2B5EF4-FFF2-40B4-BE49-F238E27FC236}">
                <a16:creationId xmlns:a16="http://schemas.microsoft.com/office/drawing/2014/main" id="{80D15DE4-0B11-4F2D-B8E8-506A310012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570118"/>
            <a:ext cx="3985029" cy="265502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SKIRT HEM">
            <a:extLst>
              <a:ext uri="{FF2B5EF4-FFF2-40B4-BE49-F238E27FC236}">
                <a16:creationId xmlns:a16="http://schemas.microsoft.com/office/drawing/2014/main" id="{5429107C-5300-4639-9002-CD597EE95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944" y="2581924"/>
            <a:ext cx="3985029" cy="272974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upload.wikimedia.org/wikipedia/commons/thumb/7/74/Boris_Kustodiev_-_Portrait_of_Fyodor_Chaliapin_-_Google_Art_Project.jpg/250px-Boris_Kustodiev_-_Portrait_of_Fyodor_Chaliapin_-_Google_Art_Project.jpg">
            <a:extLst>
              <a:ext uri="{FF2B5EF4-FFF2-40B4-BE49-F238E27FC236}">
                <a16:creationId xmlns:a16="http://schemas.microsoft.com/office/drawing/2014/main" id="{C2E6DE9F-0762-4BC7-A1D7-1B8E38D158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5350" y="2581925"/>
            <a:ext cx="2195365" cy="26432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0826DB-693E-4D40-9D1D-A45127C6CCEA}"/>
              </a:ext>
            </a:extLst>
          </p:cNvPr>
          <p:cNvSpPr txBox="1"/>
          <p:nvPr/>
        </p:nvSpPr>
        <p:spPr>
          <a:xfrm>
            <a:off x="1387698" y="5770173"/>
            <a:ext cx="8812028" cy="523220"/>
          </a:xfrm>
          <a:prstGeom prst="rect">
            <a:avLst/>
          </a:prstGeom>
          <a:noFill/>
        </p:spPr>
        <p:txBody>
          <a:bodyPr wrap="none" rtlCol="0">
            <a:spAutoFit/>
          </a:bodyPr>
          <a:lstStyle/>
          <a:p>
            <a:r>
              <a:rPr lang="en-US" sz="2800" dirty="0">
                <a:latin typeface="Neue Haas Grotesk Display Pro" panose="020D0304030502050203" pitchFamily="34" charset="0"/>
              </a:rPr>
              <a:t>Cut                                  				       Hem                           			   Line</a:t>
            </a:r>
          </a:p>
        </p:txBody>
      </p:sp>
    </p:spTree>
    <p:extLst>
      <p:ext uri="{BB962C8B-B14F-4D97-AF65-F5344CB8AC3E}">
        <p14:creationId xmlns:p14="http://schemas.microsoft.com/office/powerpoint/2010/main" val="375182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6D1A-EDA1-4E04-B330-155FA85525D2}"/>
              </a:ext>
            </a:extLst>
          </p:cNvPr>
          <p:cNvSpPr>
            <a:spLocks noGrp="1"/>
          </p:cNvSpPr>
          <p:nvPr>
            <p:ph type="title"/>
          </p:nvPr>
        </p:nvSpPr>
        <p:spPr/>
        <p:txBody>
          <a:bodyPr>
            <a:normAutofit/>
          </a:bodyPr>
          <a:lstStyle/>
          <a:p>
            <a:pPr algn="ctr"/>
            <a:r>
              <a:rPr lang="en-US" sz="4800" b="1" dirty="0">
                <a:latin typeface="Bebas Neue Pro" panose="020B0506020202050201" pitchFamily="34" charset="0"/>
              </a:rPr>
              <a:t>Pattern Making Terms</a:t>
            </a:r>
          </a:p>
        </p:txBody>
      </p:sp>
      <p:pic>
        <p:nvPicPr>
          <p:cNvPr id="14338" name="Picture 2" descr="https://upload.wikimedia.org/wikipedia/commons/0/05/Parts_of_a_plain_seam.png">
            <a:extLst>
              <a:ext uri="{FF2B5EF4-FFF2-40B4-BE49-F238E27FC236}">
                <a16:creationId xmlns:a16="http://schemas.microsoft.com/office/drawing/2014/main" id="{2A9034EE-6F6B-4A6E-86E1-DAF4B5DC21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2159" y="1838477"/>
            <a:ext cx="4192804" cy="465439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upload.wikimedia.org/wikipedia/commons/thumb/a/a3/Dart_stitched.jpg/220px-Dart_stitched.jpg">
            <a:extLst>
              <a:ext uri="{FF2B5EF4-FFF2-40B4-BE49-F238E27FC236}">
                <a16:creationId xmlns:a16="http://schemas.microsoft.com/office/drawing/2014/main" id="{7C3FADD0-B5F5-4436-85EC-67ADB5771A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164" y="1838477"/>
            <a:ext cx="4664528" cy="3498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82A8F7-05F2-4DD7-A21B-C6FE655A5009}"/>
              </a:ext>
            </a:extLst>
          </p:cNvPr>
          <p:cNvSpPr txBox="1"/>
          <p:nvPr/>
        </p:nvSpPr>
        <p:spPr>
          <a:xfrm>
            <a:off x="8246951" y="5786775"/>
            <a:ext cx="822661" cy="523220"/>
          </a:xfrm>
          <a:prstGeom prst="rect">
            <a:avLst/>
          </a:prstGeom>
          <a:noFill/>
        </p:spPr>
        <p:txBody>
          <a:bodyPr wrap="none" rtlCol="0">
            <a:spAutoFit/>
          </a:bodyPr>
          <a:lstStyle/>
          <a:p>
            <a:r>
              <a:rPr lang="en-US" sz="2800" dirty="0">
                <a:latin typeface="Neue Haas Grotesk Display Pro" panose="020D0304030502050203" pitchFamily="34" charset="0"/>
              </a:rPr>
              <a:t>Dart</a:t>
            </a:r>
          </a:p>
        </p:txBody>
      </p:sp>
    </p:spTree>
    <p:extLst>
      <p:ext uri="{BB962C8B-B14F-4D97-AF65-F5344CB8AC3E}">
        <p14:creationId xmlns:p14="http://schemas.microsoft.com/office/powerpoint/2010/main" val="303796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D5D5-1478-44A6-A641-7EA3AF8AB36D}"/>
              </a:ext>
            </a:extLst>
          </p:cNvPr>
          <p:cNvSpPr>
            <a:spLocks noGrp="1"/>
          </p:cNvSpPr>
          <p:nvPr>
            <p:ph type="title"/>
          </p:nvPr>
        </p:nvSpPr>
        <p:spPr>
          <a:xfrm>
            <a:off x="2405031" y="824401"/>
            <a:ext cx="9601200" cy="5209197"/>
          </a:xfrm>
        </p:spPr>
        <p:txBody>
          <a:bodyPr>
            <a:noAutofit/>
          </a:bodyPr>
          <a:lstStyle/>
          <a:p>
            <a:r>
              <a:rPr lang="en-US" sz="3200" dirty="0">
                <a:latin typeface="Bebas Neue Pro" panose="020B0506020202050201" pitchFamily="34" charset="0"/>
              </a:rPr>
              <a:t>Austin Opera is renting the costumes for our production of </a:t>
            </a:r>
            <a:r>
              <a:rPr lang="en-US" sz="3200" i="1" dirty="0">
                <a:latin typeface="Bebas Neue Pro" panose="020B0506020202050201" pitchFamily="34" charset="0"/>
              </a:rPr>
              <a:t>La traviata </a:t>
            </a:r>
            <a:r>
              <a:rPr lang="en-US" sz="3200" dirty="0">
                <a:latin typeface="Bebas Neue Pro" panose="020B0506020202050201" pitchFamily="34" charset="0"/>
              </a:rPr>
              <a:t>from Utah Opera.  Before the costumes arrive, Austin Opera’s Wardrobe Supervisor will get stock photos of each of the costumes.  A Costume Inventory will also be shared, listing every piece of every costume that is included in the rental.  Depending on the production, items like shoes and jewelry may or may not be included.  If they are not, then our local wardrobe staff will either pull items from our warehouse or go out and purchase items to supplement what is coming with the rental.</a:t>
            </a:r>
          </a:p>
        </p:txBody>
      </p:sp>
      <p:pic>
        <p:nvPicPr>
          <p:cNvPr id="5" name="Content Placeholder 4">
            <a:extLst>
              <a:ext uri="{FF2B5EF4-FFF2-40B4-BE49-F238E27FC236}">
                <a16:creationId xmlns:a16="http://schemas.microsoft.com/office/drawing/2014/main" id="{5FC42DD7-EE54-4480-B60F-234C9538CE60}"/>
              </a:ext>
            </a:extLst>
          </p:cNvPr>
          <p:cNvPicPr>
            <a:picLocks noGrp="1" noChangeAspect="1"/>
          </p:cNvPicPr>
          <p:nvPr>
            <p:ph sz="half" idx="1"/>
          </p:nvPr>
        </p:nvPicPr>
        <p:blipFill>
          <a:blip r:embed="rId3"/>
          <a:stretch>
            <a:fillRect/>
          </a:stretch>
        </p:blipFill>
        <p:spPr>
          <a:xfrm rot="16200000">
            <a:off x="-880061" y="2566519"/>
            <a:ext cx="4161557" cy="2029896"/>
          </a:xfrm>
          <a:prstGeom prst="rect">
            <a:avLst/>
          </a:prstGeom>
        </p:spPr>
      </p:pic>
      <p:sp>
        <p:nvSpPr>
          <p:cNvPr id="3" name="TextBox 2">
            <a:extLst>
              <a:ext uri="{FF2B5EF4-FFF2-40B4-BE49-F238E27FC236}">
                <a16:creationId xmlns:a16="http://schemas.microsoft.com/office/drawing/2014/main" id="{BFF7201A-3F36-5705-218B-9B81FC870690}"/>
              </a:ext>
            </a:extLst>
          </p:cNvPr>
          <p:cNvSpPr txBox="1"/>
          <p:nvPr/>
        </p:nvSpPr>
        <p:spPr>
          <a:xfrm>
            <a:off x="2493034" y="500332"/>
            <a:ext cx="6685472" cy="769441"/>
          </a:xfrm>
          <a:prstGeom prst="rect">
            <a:avLst/>
          </a:prstGeom>
          <a:noFill/>
        </p:spPr>
        <p:txBody>
          <a:bodyPr wrap="square" rtlCol="0">
            <a:spAutoFit/>
          </a:bodyPr>
          <a:lstStyle/>
          <a:p>
            <a:r>
              <a:rPr lang="en-US" sz="4400" dirty="0">
                <a:latin typeface="Bebas Neue Pro" panose="020B0506020202050201" pitchFamily="34" charset="0"/>
              </a:rPr>
              <a:t>CASE STUDY:</a:t>
            </a:r>
          </a:p>
        </p:txBody>
      </p:sp>
    </p:spTree>
    <p:extLst>
      <p:ext uri="{BB962C8B-B14F-4D97-AF65-F5344CB8AC3E}">
        <p14:creationId xmlns:p14="http://schemas.microsoft.com/office/powerpoint/2010/main" val="216856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D2BE-666C-46C4-9E1A-03B5F061073D}"/>
              </a:ext>
            </a:extLst>
          </p:cNvPr>
          <p:cNvSpPr>
            <a:spLocks noGrp="1"/>
          </p:cNvSpPr>
          <p:nvPr>
            <p:ph type="title"/>
          </p:nvPr>
        </p:nvSpPr>
        <p:spPr>
          <a:xfrm>
            <a:off x="983410" y="442763"/>
            <a:ext cx="11208589" cy="707537"/>
          </a:xfrm>
        </p:spPr>
        <p:txBody>
          <a:bodyPr>
            <a:normAutofit/>
          </a:bodyPr>
          <a:lstStyle/>
          <a:p>
            <a:r>
              <a:rPr lang="en-US" sz="4000" dirty="0">
                <a:latin typeface="Bebas Neue Pro" panose="020B0506020202050201" pitchFamily="34" charset="0"/>
              </a:rPr>
              <a:t>How would you describe Violetta’s ACT I party costume?</a:t>
            </a:r>
          </a:p>
        </p:txBody>
      </p:sp>
      <p:pic>
        <p:nvPicPr>
          <p:cNvPr id="5" name="Content Placeholder 4">
            <a:extLst>
              <a:ext uri="{FF2B5EF4-FFF2-40B4-BE49-F238E27FC236}">
                <a16:creationId xmlns:a16="http://schemas.microsoft.com/office/drawing/2014/main" id="{190D9405-0549-413C-9935-FADB578DCCE1}"/>
              </a:ext>
            </a:extLst>
          </p:cNvPr>
          <p:cNvPicPr>
            <a:picLocks noGrp="1" noChangeAspect="1"/>
          </p:cNvPicPr>
          <p:nvPr>
            <p:ph sz="half" idx="1"/>
          </p:nvPr>
        </p:nvPicPr>
        <p:blipFill>
          <a:blip r:embed="rId2"/>
          <a:stretch>
            <a:fillRect/>
          </a:stretch>
        </p:blipFill>
        <p:spPr>
          <a:xfrm rot="16200000">
            <a:off x="-998580" y="2937613"/>
            <a:ext cx="5186448" cy="2297111"/>
          </a:xfrm>
          <a:prstGeom prst="rect">
            <a:avLst/>
          </a:prstGeom>
        </p:spPr>
      </p:pic>
      <p:pic>
        <p:nvPicPr>
          <p:cNvPr id="7" name="Content Placeholder 6">
            <a:extLst>
              <a:ext uri="{FF2B5EF4-FFF2-40B4-BE49-F238E27FC236}">
                <a16:creationId xmlns:a16="http://schemas.microsoft.com/office/drawing/2014/main" id="{E0390E5A-F6D6-44E5-A3BE-7EA02AB5935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393496" y="1492944"/>
            <a:ext cx="6887902" cy="5186449"/>
          </a:xfrm>
        </p:spPr>
      </p:pic>
    </p:spTree>
    <p:extLst>
      <p:ext uri="{BB962C8B-B14F-4D97-AF65-F5344CB8AC3E}">
        <p14:creationId xmlns:p14="http://schemas.microsoft.com/office/powerpoint/2010/main" val="40022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32913-0171-5454-5D82-6AFFA15DD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E36DB5-CCF9-E614-6C07-DB2E69DF34D0}"/>
              </a:ext>
            </a:extLst>
          </p:cNvPr>
          <p:cNvSpPr>
            <a:spLocks noGrp="1"/>
          </p:cNvSpPr>
          <p:nvPr>
            <p:ph type="title"/>
          </p:nvPr>
        </p:nvSpPr>
        <p:spPr>
          <a:xfrm>
            <a:off x="983410" y="442763"/>
            <a:ext cx="11208589" cy="707537"/>
          </a:xfrm>
        </p:spPr>
        <p:txBody>
          <a:bodyPr>
            <a:normAutofit/>
          </a:bodyPr>
          <a:lstStyle/>
          <a:p>
            <a:r>
              <a:rPr lang="en-US" sz="4000" dirty="0">
                <a:latin typeface="Bebas Neue Pro" panose="020B0506020202050201" pitchFamily="34" charset="0"/>
              </a:rPr>
              <a:t>How would you describe Violetta’s ACT I party costume?</a:t>
            </a:r>
          </a:p>
        </p:txBody>
      </p:sp>
      <p:pic>
        <p:nvPicPr>
          <p:cNvPr id="5" name="Content Placeholder 4">
            <a:extLst>
              <a:ext uri="{FF2B5EF4-FFF2-40B4-BE49-F238E27FC236}">
                <a16:creationId xmlns:a16="http://schemas.microsoft.com/office/drawing/2014/main" id="{2A4F6161-965E-A2F5-38C6-4748589DDA8F}"/>
              </a:ext>
            </a:extLst>
          </p:cNvPr>
          <p:cNvPicPr>
            <a:picLocks noGrp="1" noChangeAspect="1"/>
          </p:cNvPicPr>
          <p:nvPr>
            <p:ph sz="half" idx="1"/>
          </p:nvPr>
        </p:nvPicPr>
        <p:blipFill>
          <a:blip r:embed="rId2"/>
          <a:stretch>
            <a:fillRect/>
          </a:stretch>
        </p:blipFill>
        <p:spPr>
          <a:xfrm rot="16200000">
            <a:off x="-998580" y="2937613"/>
            <a:ext cx="5186448" cy="2297111"/>
          </a:xfrm>
          <a:prstGeom prst="rect">
            <a:avLst/>
          </a:prstGeom>
        </p:spPr>
      </p:pic>
      <p:pic>
        <p:nvPicPr>
          <p:cNvPr id="7" name="Content Placeholder 6">
            <a:extLst>
              <a:ext uri="{FF2B5EF4-FFF2-40B4-BE49-F238E27FC236}">
                <a16:creationId xmlns:a16="http://schemas.microsoft.com/office/drawing/2014/main" id="{EA8D290C-61B2-3D99-D92C-4FB00356047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393496" y="1492944"/>
            <a:ext cx="6887902" cy="5186449"/>
          </a:xfrm>
        </p:spPr>
      </p:pic>
      <p:sp>
        <p:nvSpPr>
          <p:cNvPr id="3" name="TextBox 2">
            <a:extLst>
              <a:ext uri="{FF2B5EF4-FFF2-40B4-BE49-F238E27FC236}">
                <a16:creationId xmlns:a16="http://schemas.microsoft.com/office/drawing/2014/main" id="{D0F86CAC-714C-5F5F-D4CD-38AB1CD13644}"/>
              </a:ext>
            </a:extLst>
          </p:cNvPr>
          <p:cNvSpPr txBox="1"/>
          <p:nvPr/>
        </p:nvSpPr>
        <p:spPr>
          <a:xfrm>
            <a:off x="9132842" y="3583693"/>
            <a:ext cx="2297112" cy="2831544"/>
          </a:xfrm>
          <a:prstGeom prst="rect">
            <a:avLst/>
          </a:prstGeom>
          <a:solidFill>
            <a:schemeClr val="bg1"/>
          </a:solidFill>
        </p:spPr>
        <p:txBody>
          <a:bodyPr wrap="square" rtlCol="0">
            <a:spAutoFit/>
          </a:bodyPr>
          <a:lstStyle/>
          <a:p>
            <a:r>
              <a:rPr lang="en-US" sz="2000" dirty="0">
                <a:solidFill>
                  <a:schemeClr val="accent1">
                    <a:lumMod val="50000"/>
                  </a:schemeClr>
                </a:solidFill>
              </a:rPr>
              <a:t>Possible answers:</a:t>
            </a:r>
          </a:p>
          <a:p>
            <a:pPr marL="285750" indent="-285750">
              <a:buFont typeface="Arial" panose="020B0604020202020204" pitchFamily="34" charset="0"/>
              <a:buChar char="•"/>
            </a:pPr>
            <a:r>
              <a:rPr lang="en-US" sz="2000" dirty="0">
                <a:solidFill>
                  <a:schemeClr val="accent1">
                    <a:lumMod val="50000"/>
                  </a:schemeClr>
                </a:solidFill>
              </a:rPr>
              <a:t>V-neck</a:t>
            </a:r>
          </a:p>
          <a:p>
            <a:pPr marL="285750" indent="-285750">
              <a:buFont typeface="Arial" panose="020B0604020202020204" pitchFamily="34" charset="0"/>
              <a:buChar char="•"/>
            </a:pPr>
            <a:r>
              <a:rPr lang="en-US" sz="2000" dirty="0">
                <a:solidFill>
                  <a:schemeClr val="accent1">
                    <a:lumMod val="50000"/>
                  </a:schemeClr>
                </a:solidFill>
              </a:rPr>
              <a:t>Off the shoulder</a:t>
            </a:r>
          </a:p>
          <a:p>
            <a:pPr marL="285750" indent="-285750">
              <a:buFont typeface="Arial" panose="020B0604020202020204" pitchFamily="34" charset="0"/>
              <a:buChar char="•"/>
            </a:pPr>
            <a:r>
              <a:rPr lang="en-US" sz="2000" dirty="0">
                <a:solidFill>
                  <a:schemeClr val="accent1">
                    <a:lumMod val="50000"/>
                  </a:schemeClr>
                </a:solidFill>
              </a:rPr>
              <a:t>Short-sleeved</a:t>
            </a:r>
          </a:p>
          <a:p>
            <a:pPr marL="285750" indent="-285750">
              <a:buFont typeface="Arial" panose="020B0604020202020204" pitchFamily="34" charset="0"/>
              <a:buChar char="•"/>
            </a:pPr>
            <a:r>
              <a:rPr lang="en-US" sz="2000" dirty="0">
                <a:solidFill>
                  <a:schemeClr val="accent1">
                    <a:lumMod val="50000"/>
                  </a:schemeClr>
                </a:solidFill>
              </a:rPr>
              <a:t>Full length</a:t>
            </a:r>
          </a:p>
          <a:p>
            <a:pPr marL="285750" indent="-285750">
              <a:buFont typeface="Arial" panose="020B0604020202020204" pitchFamily="34" charset="0"/>
              <a:buChar char="•"/>
            </a:pPr>
            <a:r>
              <a:rPr lang="en-US" sz="2000" dirty="0">
                <a:solidFill>
                  <a:schemeClr val="accent1">
                    <a:lumMod val="50000"/>
                  </a:schemeClr>
                </a:solidFill>
              </a:rPr>
              <a:t>Fitted bodice</a:t>
            </a:r>
          </a:p>
          <a:p>
            <a:pPr marL="285750" indent="-285750">
              <a:buFont typeface="Arial" panose="020B0604020202020204" pitchFamily="34" charset="0"/>
              <a:buChar char="•"/>
            </a:pPr>
            <a:r>
              <a:rPr lang="en-US" sz="2000" dirty="0">
                <a:solidFill>
                  <a:schemeClr val="accent1">
                    <a:lumMod val="50000"/>
                  </a:schemeClr>
                </a:solidFill>
              </a:rPr>
              <a:t>Lace</a:t>
            </a:r>
          </a:p>
          <a:p>
            <a:pPr marL="285750" indent="-285750">
              <a:buFont typeface="Arial" panose="020B0604020202020204" pitchFamily="34" charset="0"/>
              <a:buChar char="•"/>
            </a:pPr>
            <a:r>
              <a:rPr lang="en-US" sz="2000" dirty="0">
                <a:solidFill>
                  <a:schemeClr val="accent1">
                    <a:lumMod val="50000"/>
                  </a:schemeClr>
                </a:solidFill>
              </a:rPr>
              <a:t>Red</a:t>
            </a:r>
          </a:p>
          <a:p>
            <a:endParaRPr lang="en-US" dirty="0"/>
          </a:p>
        </p:txBody>
      </p:sp>
    </p:spTree>
    <p:extLst>
      <p:ext uri="{BB962C8B-B14F-4D97-AF65-F5344CB8AC3E}">
        <p14:creationId xmlns:p14="http://schemas.microsoft.com/office/powerpoint/2010/main" val="960642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81" y="1984248"/>
            <a:ext cx="4617408" cy="1828800"/>
          </a:xfrm>
        </p:spPr>
        <p:txBody>
          <a:bodyPr>
            <a:noAutofit/>
          </a:bodyPr>
          <a:lstStyle/>
          <a:p>
            <a:r>
              <a:rPr lang="en-US" sz="4400" dirty="0"/>
              <a:t>CLOTHING TERMINOLOGY</a:t>
            </a:r>
          </a:p>
        </p:txBody>
      </p:sp>
      <p:pic>
        <p:nvPicPr>
          <p:cNvPr id="5" name="Picture Placeholder 4" descr="Thread, buttons and scissors" title="Sample picture"/>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t="31245" b="31245"/>
          <a:stretch/>
        </p:blipFill>
        <p:spPr/>
      </p:pic>
      <p:sp>
        <p:nvSpPr>
          <p:cNvPr id="4" name="Text Placeholder 3"/>
          <p:cNvSpPr>
            <a:spLocks noGrp="1"/>
          </p:cNvSpPr>
          <p:nvPr>
            <p:ph type="body" sz="half" idx="2"/>
          </p:nvPr>
        </p:nvSpPr>
        <p:spPr>
          <a:xfrm>
            <a:off x="545430" y="4727448"/>
            <a:ext cx="7477136" cy="1828800"/>
          </a:xfrm>
        </p:spPr>
        <p:txBody>
          <a:bodyPr>
            <a:noAutofit/>
          </a:bodyPr>
          <a:lstStyle/>
          <a:p>
            <a:r>
              <a:rPr lang="en-US" sz="3200" dirty="0">
                <a:latin typeface="Neue Haas Grotesk Display Pro" panose="020D0304030502050203" pitchFamily="34" charset="0"/>
              </a:rPr>
              <a:t>Words to Define and Identify </a:t>
            </a:r>
            <a:br>
              <a:rPr lang="en-US" sz="3200" dirty="0">
                <a:latin typeface="Neue Haas Grotesk Display Pro" panose="020D0304030502050203" pitchFamily="34" charset="0"/>
              </a:rPr>
            </a:br>
            <a:r>
              <a:rPr lang="en-US" sz="3200" dirty="0">
                <a:latin typeface="Neue Haas Grotesk Display Pro" panose="020D0304030502050203" pitchFamily="34" charset="0"/>
              </a:rPr>
              <a:t>Wardrobe and Costume Elements</a:t>
            </a:r>
          </a:p>
        </p:txBody>
      </p:sp>
    </p:spTree>
    <p:extLst>
      <p:ext uri="{BB962C8B-B14F-4D97-AF65-F5344CB8AC3E}">
        <p14:creationId xmlns:p14="http://schemas.microsoft.com/office/powerpoint/2010/main" val="188792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0F52B-9A6E-C47D-52A1-911655A249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9BC50-6309-7C70-98A2-A6C26E88BE98}"/>
              </a:ext>
            </a:extLst>
          </p:cNvPr>
          <p:cNvSpPr>
            <a:spLocks noGrp="1"/>
          </p:cNvSpPr>
          <p:nvPr>
            <p:ph type="title"/>
          </p:nvPr>
        </p:nvSpPr>
        <p:spPr>
          <a:xfrm>
            <a:off x="983410" y="442763"/>
            <a:ext cx="11208589" cy="707537"/>
          </a:xfrm>
        </p:spPr>
        <p:txBody>
          <a:bodyPr>
            <a:normAutofit/>
          </a:bodyPr>
          <a:lstStyle/>
          <a:p>
            <a:r>
              <a:rPr lang="en-US" sz="4000" dirty="0">
                <a:latin typeface="Bebas Neue Pro" panose="020B0506020202050201" pitchFamily="34" charset="0"/>
              </a:rPr>
              <a:t>How would you describe Violetta’s ACT I party costume?</a:t>
            </a:r>
          </a:p>
        </p:txBody>
      </p:sp>
      <p:pic>
        <p:nvPicPr>
          <p:cNvPr id="5" name="Content Placeholder 4">
            <a:extLst>
              <a:ext uri="{FF2B5EF4-FFF2-40B4-BE49-F238E27FC236}">
                <a16:creationId xmlns:a16="http://schemas.microsoft.com/office/drawing/2014/main" id="{9C440C3F-4416-C937-9765-6290C6456148}"/>
              </a:ext>
            </a:extLst>
          </p:cNvPr>
          <p:cNvPicPr>
            <a:picLocks noGrp="1" noChangeAspect="1"/>
          </p:cNvPicPr>
          <p:nvPr>
            <p:ph sz="half" idx="1"/>
          </p:nvPr>
        </p:nvPicPr>
        <p:blipFill>
          <a:blip r:embed="rId2"/>
          <a:stretch>
            <a:fillRect/>
          </a:stretch>
        </p:blipFill>
        <p:spPr>
          <a:xfrm rot="16200000">
            <a:off x="-998580" y="2937613"/>
            <a:ext cx="5186448" cy="2297111"/>
          </a:xfrm>
          <a:prstGeom prst="rect">
            <a:avLst/>
          </a:prstGeom>
        </p:spPr>
      </p:pic>
      <p:pic>
        <p:nvPicPr>
          <p:cNvPr id="7" name="Content Placeholder 6">
            <a:extLst>
              <a:ext uri="{FF2B5EF4-FFF2-40B4-BE49-F238E27FC236}">
                <a16:creationId xmlns:a16="http://schemas.microsoft.com/office/drawing/2014/main" id="{6120FEAE-42C4-7DE1-C8CC-5194A7C3DAF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393496" y="1492944"/>
            <a:ext cx="6887902" cy="5186449"/>
          </a:xfrm>
        </p:spPr>
      </p:pic>
      <p:sp>
        <p:nvSpPr>
          <p:cNvPr id="4" name="TextBox 3">
            <a:extLst>
              <a:ext uri="{FF2B5EF4-FFF2-40B4-BE49-F238E27FC236}">
                <a16:creationId xmlns:a16="http://schemas.microsoft.com/office/drawing/2014/main" id="{4F0CD5CF-4CD8-2926-354D-A1B9000AB2D9}"/>
              </a:ext>
            </a:extLst>
          </p:cNvPr>
          <p:cNvSpPr txBox="1"/>
          <p:nvPr/>
        </p:nvSpPr>
        <p:spPr>
          <a:xfrm>
            <a:off x="2813059" y="1459013"/>
            <a:ext cx="4024388" cy="2554545"/>
          </a:xfrm>
          <a:prstGeom prst="rect">
            <a:avLst/>
          </a:prstGeom>
          <a:solidFill>
            <a:schemeClr val="bg1"/>
          </a:solidFill>
        </p:spPr>
        <p:txBody>
          <a:bodyPr wrap="square" rtlCol="0">
            <a:spAutoFit/>
          </a:bodyPr>
          <a:lstStyle/>
          <a:p>
            <a:r>
              <a:rPr lang="en-US" sz="2000" dirty="0">
                <a:solidFill>
                  <a:schemeClr val="accent1">
                    <a:lumMod val="50000"/>
                  </a:schemeClr>
                </a:solidFill>
                <a:latin typeface="Neue Haas Grotesk Display Pro" panose="020D0304030502050203" pitchFamily="34" charset="0"/>
              </a:rPr>
              <a:t>Here is the information from the </a:t>
            </a:r>
            <a:br>
              <a:rPr lang="en-US" sz="2000" dirty="0">
                <a:solidFill>
                  <a:schemeClr val="accent1">
                    <a:lumMod val="50000"/>
                  </a:schemeClr>
                </a:solidFill>
                <a:latin typeface="Neue Haas Grotesk Display Pro" panose="020D0304030502050203" pitchFamily="34" charset="0"/>
              </a:rPr>
            </a:br>
            <a:r>
              <a:rPr lang="en-US" sz="2000" dirty="0">
                <a:solidFill>
                  <a:schemeClr val="accent1">
                    <a:lumMod val="50000"/>
                  </a:schemeClr>
                </a:solidFill>
                <a:latin typeface="Neue Haas Grotesk Display Pro" panose="020D0304030502050203" pitchFamily="34" charset="0"/>
              </a:rPr>
              <a:t>COSTUME INVENTORY </a:t>
            </a:r>
            <a:br>
              <a:rPr lang="en-US" sz="2000" dirty="0">
                <a:solidFill>
                  <a:schemeClr val="accent1">
                    <a:lumMod val="50000"/>
                  </a:schemeClr>
                </a:solidFill>
                <a:latin typeface="Neue Haas Grotesk Display Pro" panose="020D0304030502050203" pitchFamily="34" charset="0"/>
              </a:rPr>
            </a:br>
            <a:r>
              <a:rPr lang="en-US" sz="2000" dirty="0">
                <a:solidFill>
                  <a:schemeClr val="accent1">
                    <a:lumMod val="50000"/>
                  </a:schemeClr>
                </a:solidFill>
                <a:latin typeface="Neue Haas Grotesk Display Pro" panose="020D0304030502050203" pitchFamily="34" charset="0"/>
              </a:rPr>
              <a:t>about Violetta’s dress:</a:t>
            </a:r>
          </a:p>
          <a:p>
            <a:pPr marL="285750" indent="-285750">
              <a:buFont typeface="Arial" panose="020B0604020202020204" pitchFamily="34" charset="0"/>
              <a:buChar char="•"/>
            </a:pPr>
            <a:r>
              <a:rPr lang="en-US" sz="2000" dirty="0">
                <a:solidFill>
                  <a:schemeClr val="accent1">
                    <a:lumMod val="50000"/>
                  </a:schemeClr>
                </a:solidFill>
                <a:latin typeface="Neue Haas Grotesk Display Pro" panose="020D0304030502050203" pitchFamily="34" charset="0"/>
              </a:rPr>
              <a:t>Red beaded gown</a:t>
            </a:r>
          </a:p>
          <a:p>
            <a:pPr marL="285750" indent="-285750">
              <a:buFont typeface="Arial" panose="020B0604020202020204" pitchFamily="34" charset="0"/>
              <a:buChar char="•"/>
            </a:pPr>
            <a:r>
              <a:rPr lang="en-US" sz="2000" dirty="0">
                <a:solidFill>
                  <a:schemeClr val="accent1">
                    <a:lumMod val="50000"/>
                  </a:schemeClr>
                </a:solidFill>
                <a:latin typeface="Neue Haas Grotesk Display Pro" panose="020D0304030502050203" pitchFamily="34" charset="0"/>
              </a:rPr>
              <a:t>Tulle petticoat</a:t>
            </a:r>
          </a:p>
          <a:p>
            <a:pPr marL="285750" indent="-285750">
              <a:buFont typeface="Arial" panose="020B0604020202020204" pitchFamily="34" charset="0"/>
              <a:buChar char="•"/>
            </a:pPr>
            <a:r>
              <a:rPr lang="en-US" sz="2000" dirty="0">
                <a:solidFill>
                  <a:schemeClr val="accent1">
                    <a:lumMod val="50000"/>
                  </a:schemeClr>
                </a:solidFill>
                <a:latin typeface="Neue Haas Grotesk Display Pro" panose="020D0304030502050203" pitchFamily="34" charset="0"/>
              </a:rPr>
              <a:t>Camelia</a:t>
            </a:r>
          </a:p>
          <a:p>
            <a:pPr marL="285750" indent="-285750">
              <a:buFont typeface="Arial" panose="020B0604020202020204" pitchFamily="34" charset="0"/>
              <a:buChar char="•"/>
            </a:pPr>
            <a:r>
              <a:rPr lang="en-US" sz="2000" dirty="0">
                <a:solidFill>
                  <a:schemeClr val="accent1">
                    <a:lumMod val="50000"/>
                  </a:schemeClr>
                </a:solidFill>
                <a:latin typeface="Neue Haas Grotesk Display Pro" panose="020D0304030502050203" pitchFamily="34" charset="0"/>
              </a:rPr>
              <a:t>Diamond earrings &amp; bracelet</a:t>
            </a:r>
          </a:p>
          <a:p>
            <a:pPr marL="285750" indent="-285750">
              <a:buFont typeface="Arial" panose="020B0604020202020204" pitchFamily="34" charset="0"/>
              <a:buChar char="•"/>
            </a:pPr>
            <a:r>
              <a:rPr lang="en-US" sz="2000" dirty="0">
                <a:solidFill>
                  <a:schemeClr val="accent1">
                    <a:lumMod val="50000"/>
                  </a:schemeClr>
                </a:solidFill>
                <a:latin typeface="Neue Haas Grotesk Display Pro" panose="020D0304030502050203" pitchFamily="34" charset="0"/>
              </a:rPr>
              <a:t>Red fan</a:t>
            </a:r>
          </a:p>
        </p:txBody>
      </p:sp>
      <p:sp>
        <p:nvSpPr>
          <p:cNvPr id="6" name="TextBox 5">
            <a:extLst>
              <a:ext uri="{FF2B5EF4-FFF2-40B4-BE49-F238E27FC236}">
                <a16:creationId xmlns:a16="http://schemas.microsoft.com/office/drawing/2014/main" id="{5C17414E-F1C5-1F88-1BA8-149A9C09E636}"/>
              </a:ext>
            </a:extLst>
          </p:cNvPr>
          <p:cNvSpPr txBox="1"/>
          <p:nvPr/>
        </p:nvSpPr>
        <p:spPr>
          <a:xfrm>
            <a:off x="8548778" y="5081753"/>
            <a:ext cx="2883877" cy="1323439"/>
          </a:xfrm>
          <a:prstGeom prst="rect">
            <a:avLst/>
          </a:prstGeom>
          <a:solidFill>
            <a:schemeClr val="bg1"/>
          </a:solidFill>
        </p:spPr>
        <p:txBody>
          <a:bodyPr wrap="square" rtlCol="0">
            <a:spAutoFit/>
          </a:bodyPr>
          <a:lstStyle/>
          <a:p>
            <a:r>
              <a:rPr lang="en-US" sz="1600" i="1" dirty="0">
                <a:solidFill>
                  <a:schemeClr val="accent1">
                    <a:lumMod val="50000"/>
                  </a:schemeClr>
                </a:solidFill>
                <a:latin typeface="Neue Haas Grotesk Display Pro" panose="020D0304030502050203" pitchFamily="34" charset="0"/>
                <a:cs typeface="Calibri" panose="020F0502020204030204" pitchFamily="34" charset="0"/>
              </a:rPr>
              <a:t>DID YOU NOTICE?</a:t>
            </a:r>
          </a:p>
          <a:p>
            <a:r>
              <a:rPr lang="en-US" sz="1600" i="1" dirty="0">
                <a:solidFill>
                  <a:schemeClr val="accent1">
                    <a:lumMod val="50000"/>
                  </a:schemeClr>
                </a:solidFill>
                <a:latin typeface="Neue Haas Grotesk Display Pro" panose="020D0304030502050203" pitchFamily="34" charset="0"/>
                <a:cs typeface="Calibri" panose="020F0502020204030204" pitchFamily="34" charset="0"/>
              </a:rPr>
              <a:t>The dresses pictured here are different.  Why do you think they used a different dress for the production pictured?</a:t>
            </a:r>
          </a:p>
        </p:txBody>
      </p:sp>
    </p:spTree>
    <p:extLst>
      <p:ext uri="{BB962C8B-B14F-4D97-AF65-F5344CB8AC3E}">
        <p14:creationId xmlns:p14="http://schemas.microsoft.com/office/powerpoint/2010/main" val="957848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0056-75CB-4C5C-95C9-45BA89A3BECC}"/>
              </a:ext>
            </a:extLst>
          </p:cNvPr>
          <p:cNvSpPr>
            <a:spLocks noGrp="1"/>
          </p:cNvSpPr>
          <p:nvPr>
            <p:ph type="title"/>
          </p:nvPr>
        </p:nvSpPr>
        <p:spPr/>
        <p:txBody>
          <a:bodyPr/>
          <a:lstStyle/>
          <a:p>
            <a:r>
              <a:rPr lang="en-US" dirty="0">
                <a:latin typeface="Bebas Neue Pro" panose="020B0506020202050201" pitchFamily="34" charset="0"/>
              </a:rPr>
              <a:t>How is Violetta’s dress in ACT II the same?  Different?</a:t>
            </a:r>
          </a:p>
        </p:txBody>
      </p:sp>
      <p:pic>
        <p:nvPicPr>
          <p:cNvPr id="5" name="Content Placeholder 4">
            <a:extLst>
              <a:ext uri="{FF2B5EF4-FFF2-40B4-BE49-F238E27FC236}">
                <a16:creationId xmlns:a16="http://schemas.microsoft.com/office/drawing/2014/main" id="{9D5C790F-6BB0-4F2B-A865-8F5330016B11}"/>
              </a:ext>
            </a:extLst>
          </p:cNvPr>
          <p:cNvPicPr>
            <a:picLocks noGrp="1" noChangeAspect="1"/>
          </p:cNvPicPr>
          <p:nvPr>
            <p:ph sz="half" idx="1"/>
          </p:nvPr>
        </p:nvPicPr>
        <p:blipFill>
          <a:blip r:embed="rId2"/>
          <a:stretch>
            <a:fillRect/>
          </a:stretch>
        </p:blipFill>
        <p:spPr>
          <a:xfrm rot="16200000">
            <a:off x="-506683" y="3118164"/>
            <a:ext cx="4572000" cy="2221867"/>
          </a:xfrm>
          <a:prstGeom prst="rect">
            <a:avLst/>
          </a:prstGeom>
        </p:spPr>
      </p:pic>
      <p:pic>
        <p:nvPicPr>
          <p:cNvPr id="7" name="Content Placeholder 6">
            <a:extLst>
              <a:ext uri="{FF2B5EF4-FFF2-40B4-BE49-F238E27FC236}">
                <a16:creationId xmlns:a16="http://schemas.microsoft.com/office/drawing/2014/main" id="{BF16CBA0-186F-476F-9800-2235E3CAAA2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118615" y="2091686"/>
            <a:ext cx="5954769" cy="4274821"/>
          </a:xfrm>
        </p:spPr>
      </p:pic>
      <p:pic>
        <p:nvPicPr>
          <p:cNvPr id="8" name="Content Placeholder 4">
            <a:extLst>
              <a:ext uri="{FF2B5EF4-FFF2-40B4-BE49-F238E27FC236}">
                <a16:creationId xmlns:a16="http://schemas.microsoft.com/office/drawing/2014/main" id="{D6A3710F-14DA-4992-B800-D4B64C49EB86}"/>
              </a:ext>
            </a:extLst>
          </p:cNvPr>
          <p:cNvPicPr>
            <a:picLocks noChangeAspect="1"/>
          </p:cNvPicPr>
          <p:nvPr/>
        </p:nvPicPr>
        <p:blipFill>
          <a:blip r:embed="rId4"/>
          <a:stretch>
            <a:fillRect/>
          </a:stretch>
        </p:blipFill>
        <p:spPr>
          <a:xfrm rot="16200000">
            <a:off x="8307911" y="3282424"/>
            <a:ext cx="4274821" cy="1893346"/>
          </a:xfrm>
          <a:prstGeom prst="rect">
            <a:avLst/>
          </a:prstGeom>
        </p:spPr>
      </p:pic>
    </p:spTree>
    <p:extLst>
      <p:ext uri="{BB962C8B-B14F-4D97-AF65-F5344CB8AC3E}">
        <p14:creationId xmlns:p14="http://schemas.microsoft.com/office/powerpoint/2010/main" val="393845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753F-3048-4873-BD1E-BD1474F2E106}"/>
              </a:ext>
            </a:extLst>
          </p:cNvPr>
          <p:cNvSpPr>
            <a:spLocks noGrp="1"/>
          </p:cNvSpPr>
          <p:nvPr>
            <p:ph type="title"/>
          </p:nvPr>
        </p:nvSpPr>
        <p:spPr>
          <a:xfrm>
            <a:off x="1295400" y="365125"/>
            <a:ext cx="9601200" cy="830629"/>
          </a:xfrm>
        </p:spPr>
        <p:txBody>
          <a:bodyPr>
            <a:normAutofit/>
          </a:bodyPr>
          <a:lstStyle/>
          <a:p>
            <a:r>
              <a:rPr lang="en-US" dirty="0">
                <a:latin typeface="Bebas Neue Pro" panose="020B0506020202050201" pitchFamily="34" charset="0"/>
              </a:rPr>
              <a:t>Label the parts of Alfredo’s costume.</a:t>
            </a:r>
          </a:p>
        </p:txBody>
      </p:sp>
      <p:pic>
        <p:nvPicPr>
          <p:cNvPr id="7" name="Content Placeholder 6">
            <a:extLst>
              <a:ext uri="{FF2B5EF4-FFF2-40B4-BE49-F238E27FC236}">
                <a16:creationId xmlns:a16="http://schemas.microsoft.com/office/drawing/2014/main" id="{94F53DF7-BD5E-4077-B79D-E7E4EBAE54F7}"/>
              </a:ext>
            </a:extLst>
          </p:cNvPr>
          <p:cNvPicPr>
            <a:picLocks noGrp="1" noChangeAspect="1"/>
          </p:cNvPicPr>
          <p:nvPr>
            <p:ph sz="half" idx="1"/>
          </p:nvPr>
        </p:nvPicPr>
        <p:blipFill>
          <a:blip r:embed="rId2"/>
          <a:stretch>
            <a:fillRect/>
          </a:stretch>
        </p:blipFill>
        <p:spPr>
          <a:xfrm rot="16200000">
            <a:off x="-92450" y="3085229"/>
            <a:ext cx="5015801" cy="1799492"/>
          </a:xfrm>
          <a:prstGeom prst="rect">
            <a:avLst/>
          </a:prstGeom>
        </p:spPr>
      </p:pic>
      <p:pic>
        <p:nvPicPr>
          <p:cNvPr id="9" name="Content Placeholder 8">
            <a:extLst>
              <a:ext uri="{FF2B5EF4-FFF2-40B4-BE49-F238E27FC236}">
                <a16:creationId xmlns:a16="http://schemas.microsoft.com/office/drawing/2014/main" id="{75DEEC85-BFCC-4E9F-980C-5E54482CDA6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70514" y="1477175"/>
            <a:ext cx="6687736" cy="5015802"/>
          </a:xfrm>
        </p:spPr>
      </p:pic>
    </p:spTree>
    <p:extLst>
      <p:ext uri="{BB962C8B-B14F-4D97-AF65-F5344CB8AC3E}">
        <p14:creationId xmlns:p14="http://schemas.microsoft.com/office/powerpoint/2010/main" val="271755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AD935-3A30-952B-04D4-0A9B5D8F4D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D6125-89EF-47A9-9B99-01203B1BF113}"/>
              </a:ext>
            </a:extLst>
          </p:cNvPr>
          <p:cNvSpPr>
            <a:spLocks noGrp="1"/>
          </p:cNvSpPr>
          <p:nvPr>
            <p:ph type="title"/>
          </p:nvPr>
        </p:nvSpPr>
        <p:spPr>
          <a:xfrm>
            <a:off x="1295400" y="365125"/>
            <a:ext cx="9601200" cy="830629"/>
          </a:xfrm>
        </p:spPr>
        <p:txBody>
          <a:bodyPr>
            <a:normAutofit/>
          </a:bodyPr>
          <a:lstStyle/>
          <a:p>
            <a:r>
              <a:rPr lang="en-US" dirty="0">
                <a:latin typeface="Bebas Neue Pro" panose="020B0506020202050201" pitchFamily="34" charset="0"/>
              </a:rPr>
              <a:t>Label the parts of Alfredo’s costume.</a:t>
            </a:r>
          </a:p>
        </p:txBody>
      </p:sp>
      <p:pic>
        <p:nvPicPr>
          <p:cNvPr id="7" name="Content Placeholder 6">
            <a:extLst>
              <a:ext uri="{FF2B5EF4-FFF2-40B4-BE49-F238E27FC236}">
                <a16:creationId xmlns:a16="http://schemas.microsoft.com/office/drawing/2014/main" id="{1131B04B-7699-32CC-0F6B-D34AC709F719}"/>
              </a:ext>
            </a:extLst>
          </p:cNvPr>
          <p:cNvPicPr>
            <a:picLocks noGrp="1" noChangeAspect="1"/>
          </p:cNvPicPr>
          <p:nvPr>
            <p:ph sz="half" idx="1"/>
          </p:nvPr>
        </p:nvPicPr>
        <p:blipFill>
          <a:blip r:embed="rId2"/>
          <a:stretch>
            <a:fillRect/>
          </a:stretch>
        </p:blipFill>
        <p:spPr>
          <a:xfrm rot="16200000">
            <a:off x="-92450" y="3085229"/>
            <a:ext cx="5015801" cy="1799492"/>
          </a:xfrm>
          <a:prstGeom prst="rect">
            <a:avLst/>
          </a:prstGeom>
        </p:spPr>
      </p:pic>
      <p:pic>
        <p:nvPicPr>
          <p:cNvPr id="9" name="Content Placeholder 8">
            <a:extLst>
              <a:ext uri="{FF2B5EF4-FFF2-40B4-BE49-F238E27FC236}">
                <a16:creationId xmlns:a16="http://schemas.microsoft.com/office/drawing/2014/main" id="{F28F230A-3573-8179-7BBE-EC58476B837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70514" y="1477175"/>
            <a:ext cx="6687736" cy="5015802"/>
          </a:xfrm>
        </p:spPr>
      </p:pic>
      <p:sp>
        <p:nvSpPr>
          <p:cNvPr id="3" name="TextBox 2">
            <a:extLst>
              <a:ext uri="{FF2B5EF4-FFF2-40B4-BE49-F238E27FC236}">
                <a16:creationId xmlns:a16="http://schemas.microsoft.com/office/drawing/2014/main" id="{15B1C73E-85A0-44AD-9993-6EA9AEF0C7D9}"/>
              </a:ext>
            </a:extLst>
          </p:cNvPr>
          <p:cNvSpPr txBox="1"/>
          <p:nvPr/>
        </p:nvSpPr>
        <p:spPr>
          <a:xfrm>
            <a:off x="9823231" y="1782304"/>
            <a:ext cx="982961" cy="4524315"/>
          </a:xfrm>
          <a:prstGeom prst="rect">
            <a:avLst/>
          </a:prstGeom>
          <a:solidFill>
            <a:schemeClr val="bg1"/>
          </a:solidFill>
        </p:spPr>
        <p:txBody>
          <a:bodyPr wrap="none" rtlCol="0">
            <a:spAutoFit/>
          </a:bodyPr>
          <a:lstStyle/>
          <a:p>
            <a:r>
              <a:rPr lang="en-US" sz="3200" b="1" dirty="0">
                <a:solidFill>
                  <a:srgbClr val="59205A"/>
                </a:solidFill>
                <a:latin typeface="Bebas Neue Pro" panose="020B0506020202050201" pitchFamily="34" charset="0"/>
              </a:rPr>
              <a:t>PANTS</a:t>
            </a:r>
          </a:p>
          <a:p>
            <a:endParaRPr lang="en-US" sz="3200" b="1" dirty="0">
              <a:solidFill>
                <a:srgbClr val="59205A"/>
              </a:solidFill>
              <a:latin typeface="Bebas Neue Pro" panose="020B0506020202050201" pitchFamily="34" charset="0"/>
            </a:endParaRPr>
          </a:p>
          <a:p>
            <a:r>
              <a:rPr lang="en-US" sz="3200" b="1" dirty="0">
                <a:solidFill>
                  <a:srgbClr val="59205A"/>
                </a:solidFill>
                <a:latin typeface="Bebas Neue Pro" panose="020B0506020202050201" pitchFamily="34" charset="0"/>
              </a:rPr>
              <a:t>SHIRT</a:t>
            </a:r>
          </a:p>
          <a:p>
            <a:endParaRPr lang="en-US" sz="3200" b="1" dirty="0">
              <a:solidFill>
                <a:srgbClr val="59205A"/>
              </a:solidFill>
              <a:latin typeface="Bebas Neue Pro" panose="020B0506020202050201" pitchFamily="34" charset="0"/>
            </a:endParaRPr>
          </a:p>
          <a:p>
            <a:r>
              <a:rPr lang="en-US" sz="3200" b="1" dirty="0">
                <a:solidFill>
                  <a:srgbClr val="59205A"/>
                </a:solidFill>
                <a:latin typeface="Bebas Neue Pro" panose="020B0506020202050201" pitchFamily="34" charset="0"/>
              </a:rPr>
              <a:t>VEST</a:t>
            </a:r>
          </a:p>
          <a:p>
            <a:endParaRPr lang="en-US" sz="3200" b="1" dirty="0">
              <a:solidFill>
                <a:srgbClr val="59205A"/>
              </a:solidFill>
              <a:latin typeface="Bebas Neue Pro" panose="020B0506020202050201" pitchFamily="34" charset="0"/>
            </a:endParaRPr>
          </a:p>
          <a:p>
            <a:r>
              <a:rPr lang="en-US" sz="3200" b="1" dirty="0">
                <a:solidFill>
                  <a:srgbClr val="59205A"/>
                </a:solidFill>
                <a:latin typeface="Bebas Neue Pro" panose="020B0506020202050201" pitchFamily="34" charset="0"/>
              </a:rPr>
              <a:t>TIE</a:t>
            </a:r>
          </a:p>
          <a:p>
            <a:endParaRPr lang="en-US" sz="3200" b="1" dirty="0">
              <a:solidFill>
                <a:srgbClr val="59205A"/>
              </a:solidFill>
              <a:latin typeface="Bebas Neue Pro" panose="020B0506020202050201" pitchFamily="34" charset="0"/>
            </a:endParaRPr>
          </a:p>
          <a:p>
            <a:r>
              <a:rPr lang="en-US" sz="3200" b="1" dirty="0">
                <a:solidFill>
                  <a:srgbClr val="59205A"/>
                </a:solidFill>
                <a:latin typeface="Bebas Neue Pro" panose="020B0506020202050201" pitchFamily="34" charset="0"/>
              </a:rPr>
              <a:t>SHOES</a:t>
            </a:r>
          </a:p>
        </p:txBody>
      </p:sp>
    </p:spTree>
    <p:extLst>
      <p:ext uri="{BB962C8B-B14F-4D97-AF65-F5344CB8AC3E}">
        <p14:creationId xmlns:p14="http://schemas.microsoft.com/office/powerpoint/2010/main" val="3278849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2874A98-77FC-481A-A3B8-C7DE70E63D35}"/>
              </a:ext>
            </a:extLst>
          </p:cNvPr>
          <p:cNvSpPr>
            <a:spLocks noGrp="1"/>
          </p:cNvSpPr>
          <p:nvPr>
            <p:ph sz="half" idx="1"/>
          </p:nvPr>
        </p:nvSpPr>
        <p:spPr>
          <a:xfrm>
            <a:off x="6528394" y="807752"/>
            <a:ext cx="4740393" cy="5811838"/>
          </a:xfrm>
        </p:spPr>
        <p:txBody>
          <a:bodyPr>
            <a:noAutofit/>
          </a:bodyPr>
          <a:lstStyle/>
          <a:p>
            <a:pPr marL="0" indent="0" algn="ctr">
              <a:buNone/>
            </a:pPr>
            <a:r>
              <a:rPr lang="en-US" sz="4400" dirty="0">
                <a:solidFill>
                  <a:srgbClr val="4851A6"/>
                </a:solidFill>
                <a:latin typeface="Neue Haas Grotesk Display Pro" panose="020D0304030502050203" pitchFamily="34" charset="0"/>
              </a:rPr>
              <a:t>Here are some examples of Chorus costumes for </a:t>
            </a:r>
            <a:r>
              <a:rPr lang="en-US" sz="4400" i="1" dirty="0">
                <a:solidFill>
                  <a:srgbClr val="4851A6"/>
                </a:solidFill>
                <a:latin typeface="Neue Haas Grotesk Display Pro" panose="020D0304030502050203" pitchFamily="34" charset="0"/>
              </a:rPr>
              <a:t>La traviata</a:t>
            </a:r>
            <a:r>
              <a:rPr lang="en-US" sz="4400" dirty="0">
                <a:solidFill>
                  <a:srgbClr val="4851A6"/>
                </a:solidFill>
                <a:latin typeface="Neue Haas Grotesk Display Pro" panose="020D0304030502050203" pitchFamily="34" charset="0"/>
              </a:rPr>
              <a:t>. Based on the costumes you see, what do you think is happening in this scene?</a:t>
            </a:r>
          </a:p>
        </p:txBody>
      </p:sp>
      <p:pic>
        <p:nvPicPr>
          <p:cNvPr id="3" name="Picture 2">
            <a:extLst>
              <a:ext uri="{FF2B5EF4-FFF2-40B4-BE49-F238E27FC236}">
                <a16:creationId xmlns:a16="http://schemas.microsoft.com/office/drawing/2014/main" id="{30417E43-A7A4-4779-B911-42CC9A00A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498" y="681070"/>
            <a:ext cx="3686663" cy="5495859"/>
          </a:xfrm>
          <a:prstGeom prst="rect">
            <a:avLst/>
          </a:prstGeom>
        </p:spPr>
      </p:pic>
    </p:spTree>
    <p:extLst>
      <p:ext uri="{BB962C8B-B14F-4D97-AF65-F5344CB8AC3E}">
        <p14:creationId xmlns:p14="http://schemas.microsoft.com/office/powerpoint/2010/main" val="157259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Bebas Neue Pro" panose="020B0506020202050201" pitchFamily="34" charset="0"/>
              </a:rPr>
              <a:t>Clothing Terminology Categories </a:t>
            </a:r>
          </a:p>
        </p:txBody>
      </p:sp>
      <p:sp>
        <p:nvSpPr>
          <p:cNvPr id="3" name="Content Placeholder 2"/>
          <p:cNvSpPr>
            <a:spLocks noGrp="1"/>
          </p:cNvSpPr>
          <p:nvPr>
            <p:ph idx="1"/>
          </p:nvPr>
        </p:nvSpPr>
        <p:spPr>
          <a:xfrm>
            <a:off x="2404355" y="2084832"/>
            <a:ext cx="2995781" cy="4023360"/>
          </a:xfrm>
        </p:spPr>
        <p:txBody>
          <a:bodyPr>
            <a:normAutofit/>
          </a:bodyPr>
          <a:lstStyle/>
          <a:p>
            <a:pPr>
              <a:buFont typeface="Arial" panose="020B0604020202020204" pitchFamily="34" charset="0"/>
              <a:buChar char="•"/>
            </a:pPr>
            <a:r>
              <a:rPr lang="en-US" sz="2200" dirty="0">
                <a:latin typeface="Neue Haas Grotesk Display Pro" panose="020D0304030502050203" pitchFamily="34" charset="0"/>
              </a:rPr>
              <a:t>Types of basic garments</a:t>
            </a:r>
          </a:p>
          <a:p>
            <a:pPr>
              <a:buFont typeface="Arial" panose="020B0604020202020204" pitchFamily="34" charset="0"/>
              <a:buChar char="•"/>
            </a:pPr>
            <a:r>
              <a:rPr lang="en-US" sz="2200" dirty="0">
                <a:latin typeface="Neue Haas Grotesk Display Pro" panose="020D0304030502050203" pitchFamily="34" charset="0"/>
              </a:rPr>
              <a:t>Styles of garments(contemporary and historical) </a:t>
            </a:r>
          </a:p>
          <a:p>
            <a:pPr>
              <a:buFont typeface="Arial" panose="020B0604020202020204" pitchFamily="34" charset="0"/>
              <a:buChar char="•"/>
            </a:pPr>
            <a:r>
              <a:rPr lang="en-US" sz="2200" dirty="0">
                <a:latin typeface="Neue Haas Grotesk Display Pro" panose="020D0304030502050203" pitchFamily="34" charset="0"/>
              </a:rPr>
              <a:t>Clothing details		</a:t>
            </a:r>
          </a:p>
          <a:p>
            <a:pPr>
              <a:buFont typeface="Arial" panose="020B0604020202020204" pitchFamily="34" charset="0"/>
              <a:buChar char="•"/>
            </a:pPr>
            <a:r>
              <a:rPr lang="en-US" sz="2200" dirty="0">
                <a:latin typeface="Neue Haas Grotesk Display Pro" panose="020D0304030502050203" pitchFamily="34" charset="0"/>
              </a:rPr>
              <a:t>Functional uses of garments</a:t>
            </a:r>
          </a:p>
          <a:p>
            <a:pPr>
              <a:buFont typeface="Arial" panose="020B0604020202020204" pitchFamily="34" charset="0"/>
              <a:buChar char="•"/>
            </a:pPr>
            <a:r>
              <a:rPr lang="en-US" sz="2200" dirty="0">
                <a:latin typeface="Neue Haas Grotesk Display Pro" panose="020D0304030502050203" pitchFamily="34" charset="0"/>
              </a:rPr>
              <a:t>Traditional garments	</a:t>
            </a:r>
          </a:p>
          <a:p>
            <a:pPr>
              <a:buFont typeface="Arial" panose="020B0604020202020204" pitchFamily="34" charset="0"/>
              <a:buChar char="•"/>
            </a:pPr>
            <a:r>
              <a:rPr lang="en-US" sz="2200" dirty="0">
                <a:latin typeface="Neue Haas Grotesk Display Pro" panose="020D0304030502050203" pitchFamily="34" charset="0"/>
              </a:rPr>
              <a:t>Fashions</a:t>
            </a:r>
            <a:r>
              <a:rPr lang="en-US" sz="2200" dirty="0"/>
              <a:t>				</a:t>
            </a:r>
          </a:p>
          <a:p>
            <a:endParaRPr lang="en-US" sz="2200" dirty="0"/>
          </a:p>
        </p:txBody>
      </p:sp>
      <p:sp>
        <p:nvSpPr>
          <p:cNvPr id="4" name="Content Placeholder 2">
            <a:extLst>
              <a:ext uri="{FF2B5EF4-FFF2-40B4-BE49-F238E27FC236}">
                <a16:creationId xmlns:a16="http://schemas.microsoft.com/office/drawing/2014/main" id="{D43E9501-02DC-4117-3B43-33A892130810}"/>
              </a:ext>
            </a:extLst>
          </p:cNvPr>
          <p:cNvSpPr txBox="1">
            <a:spLocks/>
          </p:cNvSpPr>
          <p:nvPr/>
        </p:nvSpPr>
        <p:spPr>
          <a:xfrm>
            <a:off x="6395509" y="1722522"/>
            <a:ext cx="2995781" cy="402336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endParaRPr lang="en-US" dirty="0">
              <a:latin typeface="Neue Haas Grotesk Display Pro" panose="020D0304030502050203" pitchFamily="34" charset="0"/>
            </a:endParaRPr>
          </a:p>
          <a:p>
            <a:pPr>
              <a:buFont typeface="Arial" panose="020B0604020202020204" pitchFamily="34" charset="0"/>
              <a:buChar char="•"/>
            </a:pPr>
            <a:r>
              <a:rPr lang="en-US" dirty="0">
                <a:latin typeface="Neue Haas Grotesk Display Pro" panose="020D0304030502050203" pitchFamily="34" charset="0"/>
              </a:rPr>
              <a:t>Fabrics	</a:t>
            </a:r>
          </a:p>
          <a:p>
            <a:pPr>
              <a:buFont typeface="Arial" panose="020B0604020202020204" pitchFamily="34" charset="0"/>
              <a:buChar char="•"/>
            </a:pPr>
            <a:r>
              <a:rPr lang="en-US" dirty="0">
                <a:latin typeface="Neue Haas Grotesk Display Pro" panose="020D0304030502050203" pitchFamily="34" charset="0"/>
              </a:rPr>
              <a:t>Fabric manipulation</a:t>
            </a:r>
          </a:p>
          <a:p>
            <a:pPr>
              <a:buFont typeface="Arial" panose="020B0604020202020204" pitchFamily="34" charset="0"/>
              <a:buChar char="•"/>
            </a:pPr>
            <a:r>
              <a:rPr lang="en-US" dirty="0">
                <a:latin typeface="Neue Haas Grotesk Display Pro" panose="020D0304030502050203" pitchFamily="34" charset="0"/>
              </a:rPr>
              <a:t>Color			</a:t>
            </a:r>
          </a:p>
          <a:p>
            <a:pPr>
              <a:buFont typeface="Arial" panose="020B0604020202020204" pitchFamily="34" charset="0"/>
              <a:buChar char="•"/>
            </a:pPr>
            <a:r>
              <a:rPr lang="en-US" dirty="0">
                <a:latin typeface="Neue Haas Grotesk Display Pro" panose="020D0304030502050203" pitchFamily="34" charset="0"/>
              </a:rPr>
              <a:t>Sewing terms</a:t>
            </a:r>
          </a:p>
          <a:p>
            <a:pPr>
              <a:buFont typeface="Arial" panose="020B0604020202020204" pitchFamily="34" charset="0"/>
              <a:buChar char="•"/>
            </a:pPr>
            <a:r>
              <a:rPr lang="en-US" dirty="0">
                <a:latin typeface="Neue Haas Grotesk Display Pro" panose="020D0304030502050203" pitchFamily="34" charset="0"/>
              </a:rPr>
              <a:t>Patternmaking terms	</a:t>
            </a:r>
          </a:p>
          <a:p>
            <a:pPr>
              <a:buFont typeface="Arial" panose="020B0604020202020204" pitchFamily="34" charset="0"/>
              <a:buChar char="•"/>
            </a:pPr>
            <a:r>
              <a:rPr lang="en-US" dirty="0">
                <a:latin typeface="Neue Haas Grotesk Display Pro" panose="020D0304030502050203" pitchFamily="34" charset="0"/>
              </a:rPr>
              <a:t>Describing length (skirts &amp; dresses)</a:t>
            </a:r>
          </a:p>
          <a:p>
            <a:pPr>
              <a:buFont typeface="Arial" panose="020B0604020202020204" pitchFamily="34" charset="0"/>
              <a:buChar char="•"/>
            </a:pPr>
            <a:r>
              <a:rPr lang="en-US" dirty="0">
                <a:latin typeface="Neue Haas Grotesk Display Pro" panose="020D0304030502050203" pitchFamily="34" charset="0"/>
              </a:rPr>
              <a:t>Parts of garments</a:t>
            </a:r>
          </a:p>
          <a:p>
            <a:endParaRPr lang="en-US" dirty="0"/>
          </a:p>
        </p:txBody>
      </p:sp>
    </p:spTree>
    <p:extLst>
      <p:ext uri="{BB962C8B-B14F-4D97-AF65-F5344CB8AC3E}">
        <p14:creationId xmlns:p14="http://schemas.microsoft.com/office/powerpoint/2010/main" val="405482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6DC6-26D4-4DD3-AB7E-8D1860B2628E}"/>
              </a:ext>
            </a:extLst>
          </p:cNvPr>
          <p:cNvSpPr>
            <a:spLocks noGrp="1"/>
          </p:cNvSpPr>
          <p:nvPr>
            <p:ph type="title"/>
          </p:nvPr>
        </p:nvSpPr>
        <p:spPr>
          <a:xfrm>
            <a:off x="1295400" y="365125"/>
            <a:ext cx="9601200" cy="992089"/>
          </a:xfrm>
        </p:spPr>
        <p:txBody>
          <a:bodyPr>
            <a:normAutofit/>
          </a:bodyPr>
          <a:lstStyle/>
          <a:p>
            <a:pPr algn="ctr"/>
            <a:r>
              <a:rPr lang="en-US" sz="4800" b="1" dirty="0">
                <a:latin typeface="Bebas Neue Pro" panose="020B0506020202050201" pitchFamily="34" charset="0"/>
              </a:rPr>
              <a:t>Garments - Men</a:t>
            </a:r>
          </a:p>
        </p:txBody>
      </p:sp>
      <p:pic>
        <p:nvPicPr>
          <p:cNvPr id="1026" name="Picture 2" descr="https://upload.wikimedia.org/wikipedia/commons/thumb/7/73/Shirt-types.svg/170px-Shirt-types.svg.png">
            <a:extLst>
              <a:ext uri="{FF2B5EF4-FFF2-40B4-BE49-F238E27FC236}">
                <a16:creationId xmlns:a16="http://schemas.microsoft.com/office/drawing/2014/main" id="{C4E50C15-E02B-4815-827C-A87BB7DD2B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2113" y="1602847"/>
            <a:ext cx="1431941" cy="41863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3/37/Mens_evening_wear_costumes_parisiens_1912.jpg">
            <a:extLst>
              <a:ext uri="{FF2B5EF4-FFF2-40B4-BE49-F238E27FC236}">
                <a16:creationId xmlns:a16="http://schemas.microsoft.com/office/drawing/2014/main" id="{259AFC64-860D-4D69-B99E-0C406573A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9403" y="1600200"/>
            <a:ext cx="2234558" cy="40447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ens pants">
            <a:extLst>
              <a:ext uri="{FF2B5EF4-FFF2-40B4-BE49-F238E27FC236}">
                <a16:creationId xmlns:a16="http://schemas.microsoft.com/office/drawing/2014/main" id="{63ABB88E-A287-4C0E-936B-78BCE27CBF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8144" y="1600200"/>
            <a:ext cx="2536487" cy="39005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mens coats">
            <a:extLst>
              <a:ext uri="{FF2B5EF4-FFF2-40B4-BE49-F238E27FC236}">
                <a16:creationId xmlns:a16="http://schemas.microsoft.com/office/drawing/2014/main" id="{93BC9476-6E66-4B31-8D7D-95F3759677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4700" y="1600200"/>
            <a:ext cx="3026053" cy="40447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C6ECEB-6568-4348-BBDC-7D2473719EAD}"/>
              </a:ext>
            </a:extLst>
          </p:cNvPr>
          <p:cNvSpPr txBox="1"/>
          <p:nvPr/>
        </p:nvSpPr>
        <p:spPr>
          <a:xfrm>
            <a:off x="815340" y="6034803"/>
            <a:ext cx="10447091" cy="523220"/>
          </a:xfrm>
          <a:prstGeom prst="rect">
            <a:avLst/>
          </a:prstGeom>
          <a:noFill/>
        </p:spPr>
        <p:txBody>
          <a:bodyPr wrap="none" rtlCol="0">
            <a:spAutoFit/>
          </a:bodyPr>
          <a:lstStyle/>
          <a:p>
            <a:r>
              <a:rPr lang="en-US" sz="2800" dirty="0">
                <a:latin typeface="Neue Haas Grotesk Display Pro" panose="020D0304030502050203" pitchFamily="34" charset="0"/>
              </a:rPr>
              <a:t>Shirt			           Pants			     		  Suit		  		Coat/Outerwear</a:t>
            </a:r>
          </a:p>
        </p:txBody>
      </p:sp>
    </p:spTree>
    <p:extLst>
      <p:ext uri="{BB962C8B-B14F-4D97-AF65-F5344CB8AC3E}">
        <p14:creationId xmlns:p14="http://schemas.microsoft.com/office/powerpoint/2010/main" val="110406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58B6-FD71-4698-8208-0C9F6E55ADC1}"/>
              </a:ext>
            </a:extLst>
          </p:cNvPr>
          <p:cNvSpPr>
            <a:spLocks noGrp="1"/>
          </p:cNvSpPr>
          <p:nvPr>
            <p:ph type="title"/>
          </p:nvPr>
        </p:nvSpPr>
        <p:spPr>
          <a:xfrm>
            <a:off x="1295400" y="365125"/>
            <a:ext cx="9601200" cy="949325"/>
          </a:xfrm>
        </p:spPr>
        <p:txBody>
          <a:bodyPr>
            <a:normAutofit/>
          </a:bodyPr>
          <a:lstStyle/>
          <a:p>
            <a:pPr algn="ctr"/>
            <a:r>
              <a:rPr lang="en-US" sz="4800" b="1" dirty="0">
                <a:latin typeface="Bebas Neue Pro" panose="020B0506020202050201" pitchFamily="34" charset="0"/>
              </a:rPr>
              <a:t>Garments - Women</a:t>
            </a:r>
          </a:p>
        </p:txBody>
      </p:sp>
      <p:pic>
        <p:nvPicPr>
          <p:cNvPr id="4" name="Picture 6" descr="https://upload.wikimedia.org/wikipedia/commons/thumb/0/03/Vestido%2C_S%C3%A9culo_XIX_%281870-80%29%2C_MN_Traje.tif/lossy-page1-220px-Vestido%2C_S%C3%A9culo_XIX_%281870-80%29%2C_MN_Traje.tif.jpg">
            <a:extLst>
              <a:ext uri="{FF2B5EF4-FFF2-40B4-BE49-F238E27FC236}">
                <a16:creationId xmlns:a16="http://schemas.microsoft.com/office/drawing/2014/main" id="{EA7101DE-E729-414A-B3CD-52273E3FF4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4674" y="1510675"/>
            <a:ext cx="2874130" cy="39062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loe Sutton.jpg">
            <a:extLst>
              <a:ext uri="{FF2B5EF4-FFF2-40B4-BE49-F238E27FC236}">
                <a16:creationId xmlns:a16="http://schemas.microsoft.com/office/drawing/2014/main" id="{1E5C5171-B0DB-4AC0-A890-23CDADDA0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9527" y="1465587"/>
            <a:ext cx="1950319" cy="37641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omens dressy blouses">
            <a:extLst>
              <a:ext uri="{FF2B5EF4-FFF2-40B4-BE49-F238E27FC236}">
                <a16:creationId xmlns:a16="http://schemas.microsoft.com/office/drawing/2014/main" id="{F8C7E8C0-93C1-413D-8189-2BAE8977D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5432" y="1506378"/>
            <a:ext cx="2864095" cy="37233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CEF2BA-77B6-4BAC-B291-FAF720EB3086}"/>
              </a:ext>
            </a:extLst>
          </p:cNvPr>
          <p:cNvSpPr txBox="1"/>
          <p:nvPr/>
        </p:nvSpPr>
        <p:spPr>
          <a:xfrm>
            <a:off x="883415" y="5613104"/>
            <a:ext cx="11745172" cy="523220"/>
          </a:xfrm>
          <a:prstGeom prst="rect">
            <a:avLst/>
          </a:prstGeom>
          <a:noFill/>
        </p:spPr>
        <p:txBody>
          <a:bodyPr wrap="square" rtlCol="0">
            <a:spAutoFit/>
          </a:bodyPr>
          <a:lstStyle/>
          <a:p>
            <a:r>
              <a:rPr lang="en-US" sz="2800" dirty="0">
                <a:latin typeface="Neue Haas Grotesk Display Pro" panose="020D0304030502050203" pitchFamily="34" charset="0"/>
              </a:rPr>
              <a:t>    Dress                           			     Skirt                         			Shirt/Blouse       	  Swimwear      </a:t>
            </a:r>
          </a:p>
        </p:txBody>
      </p:sp>
      <p:pic>
        <p:nvPicPr>
          <p:cNvPr id="2056" name="Picture 8" descr="Image result for skirt picture">
            <a:extLst>
              <a:ext uri="{FF2B5EF4-FFF2-40B4-BE49-F238E27FC236}">
                <a16:creationId xmlns:a16="http://schemas.microsoft.com/office/drawing/2014/main" id="{260D147D-B66D-412A-9CE9-7785E282CB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4840" y="1510675"/>
            <a:ext cx="3906204" cy="390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45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51D8-EB57-4F7B-8885-D1ABBE63F00E}"/>
              </a:ext>
            </a:extLst>
          </p:cNvPr>
          <p:cNvSpPr>
            <a:spLocks noGrp="1"/>
          </p:cNvSpPr>
          <p:nvPr>
            <p:ph type="title"/>
          </p:nvPr>
        </p:nvSpPr>
        <p:spPr>
          <a:xfrm>
            <a:off x="1295400" y="365125"/>
            <a:ext cx="9601200" cy="815975"/>
          </a:xfrm>
        </p:spPr>
        <p:txBody>
          <a:bodyPr>
            <a:normAutofit/>
          </a:bodyPr>
          <a:lstStyle/>
          <a:p>
            <a:pPr algn="ctr"/>
            <a:r>
              <a:rPr lang="en-US" sz="4800" b="1" dirty="0">
                <a:latin typeface="Bebas Neue Pro" panose="020B0506020202050201" pitchFamily="34" charset="0"/>
              </a:rPr>
              <a:t>Skirt / Dress length</a:t>
            </a:r>
          </a:p>
        </p:txBody>
      </p:sp>
      <p:pic>
        <p:nvPicPr>
          <p:cNvPr id="3092" name="Picture 20" descr="Image result for FULL LENGTH SKIRT SKIRT PHOTO">
            <a:extLst>
              <a:ext uri="{FF2B5EF4-FFF2-40B4-BE49-F238E27FC236}">
                <a16:creationId xmlns:a16="http://schemas.microsoft.com/office/drawing/2014/main" id="{C74F25A1-D550-464A-B8DA-7FE621C5625F}"/>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44396"/>
            <a:ext cx="2732145" cy="436920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upload.wikimedia.org/wikipedia/commons/thumb/a/ae/Diabolo_minidress_at_Mary_Quant_fashion_show%2C_Utrecht%2C_24_March_1969_crop.jpg/146px-Diabolo_minidress_at_Mary_Quant_fashion_show%2C_Utrecht%2C_24_March_1969_crop.jpg">
            <a:extLst>
              <a:ext uri="{FF2B5EF4-FFF2-40B4-BE49-F238E27FC236}">
                <a16:creationId xmlns:a16="http://schemas.microsoft.com/office/drawing/2014/main" id="{197D261E-69F3-40EB-A4FA-48656F3ECE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679" y="1181100"/>
            <a:ext cx="2466920" cy="432555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MIDI SKIRT PHOTO">
            <a:extLst>
              <a:ext uri="{FF2B5EF4-FFF2-40B4-BE49-F238E27FC236}">
                <a16:creationId xmlns:a16="http://schemas.microsoft.com/office/drawing/2014/main" id="{4AEC0E1C-8E84-4ACE-9DFB-1AC89FC359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769" y="1181101"/>
            <a:ext cx="2878461" cy="432555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2" descr="Image result for ASYMMETRICAL SKIRT PHOTO">
            <a:extLst>
              <a:ext uri="{FF2B5EF4-FFF2-40B4-BE49-F238E27FC236}">
                <a16:creationId xmlns:a16="http://schemas.microsoft.com/office/drawing/2014/main" id="{A78E802E-F2D1-4D43-B68E-5E5D0471CC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a:extLst>
              <a:ext uri="{FF2B5EF4-FFF2-40B4-BE49-F238E27FC236}">
                <a16:creationId xmlns:a16="http://schemas.microsoft.com/office/drawing/2014/main" id="{B0CA427B-94E9-49DC-94C3-DEB2B3C6A5BF}"/>
              </a:ext>
            </a:extLst>
          </p:cNvPr>
          <p:cNvSpPr txBox="1"/>
          <p:nvPr/>
        </p:nvSpPr>
        <p:spPr>
          <a:xfrm>
            <a:off x="1143000" y="5676899"/>
            <a:ext cx="10421004" cy="523220"/>
          </a:xfrm>
          <a:prstGeom prst="rect">
            <a:avLst/>
          </a:prstGeom>
          <a:noFill/>
        </p:spPr>
        <p:txBody>
          <a:bodyPr wrap="square" rtlCol="0">
            <a:spAutoFit/>
          </a:bodyPr>
          <a:lstStyle/>
          <a:p>
            <a:r>
              <a:rPr lang="en-US" sz="2800" dirty="0">
                <a:latin typeface="Neue Haas Grotesk Display Pro" panose="020D0304030502050203" pitchFamily="34" charset="0"/>
              </a:rPr>
              <a:t>Full /  Floor Length          		 	 Mid Length		      				Mini</a:t>
            </a:r>
          </a:p>
        </p:txBody>
      </p:sp>
    </p:spTree>
    <p:extLst>
      <p:ext uri="{BB962C8B-B14F-4D97-AF65-F5344CB8AC3E}">
        <p14:creationId xmlns:p14="http://schemas.microsoft.com/office/powerpoint/2010/main" val="27063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C7BA-A7C0-4180-AA3E-A32614183419}"/>
              </a:ext>
            </a:extLst>
          </p:cNvPr>
          <p:cNvSpPr>
            <a:spLocks noGrp="1"/>
          </p:cNvSpPr>
          <p:nvPr>
            <p:ph type="title"/>
          </p:nvPr>
        </p:nvSpPr>
        <p:spPr/>
        <p:txBody>
          <a:bodyPr>
            <a:normAutofit/>
          </a:bodyPr>
          <a:lstStyle/>
          <a:p>
            <a:pPr algn="ctr"/>
            <a:r>
              <a:rPr lang="en-US" sz="4800" b="1" dirty="0">
                <a:latin typeface="Bebas Neue Pro" panose="020B0506020202050201" pitchFamily="34" charset="0"/>
              </a:rPr>
              <a:t>Historical Clothing</a:t>
            </a:r>
            <a:br>
              <a:rPr lang="en-US" dirty="0"/>
            </a:br>
            <a:r>
              <a:rPr lang="en-US" dirty="0"/>
              <a:t> </a:t>
            </a:r>
          </a:p>
        </p:txBody>
      </p:sp>
      <p:pic>
        <p:nvPicPr>
          <p:cNvPr id="4100" name="Picture 4" descr="https://upload.wikimedia.org/wikipedia/commons/thumb/0/01/Corset1878taille46_300gram.png/175px-Corset1878taille46_300gram.png">
            <a:extLst>
              <a:ext uri="{FF2B5EF4-FFF2-40B4-BE49-F238E27FC236}">
                <a16:creationId xmlns:a16="http://schemas.microsoft.com/office/drawing/2014/main" id="{9D79B9D2-84BE-4E33-9982-E635E0A298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1095" y="1721847"/>
            <a:ext cx="2212976" cy="341430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upload.wikimedia.org/wikipedia/commons/thumb/8/84/Man%27s_silk_and_wool_twill_frock_coat_c._1820.jpg/220px-Man%27s_silk_and_wool_twill_frock_coat_c._1820.jpg">
            <a:extLst>
              <a:ext uri="{FF2B5EF4-FFF2-40B4-BE49-F238E27FC236}">
                <a16:creationId xmlns:a16="http://schemas.microsoft.com/office/drawing/2014/main" id="{9AD1BAFC-C2FD-40B4-BBB0-25C270718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016" y="1733171"/>
            <a:ext cx="1982299" cy="321673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upload.wikimedia.org/wikipedia/commons/thumb/0/02/TieDyeShirtMpegMan.jpg/220px-TieDyeShirtMpegMan.jpg">
            <a:extLst>
              <a:ext uri="{FF2B5EF4-FFF2-40B4-BE49-F238E27FC236}">
                <a16:creationId xmlns:a16="http://schemas.microsoft.com/office/drawing/2014/main" id="{91EB2B6A-B86F-4A75-ABDB-39966E5BC9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8120" y="1694009"/>
            <a:ext cx="3846091" cy="321673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upload.wikimedia.org/wikipedia/commons/thumb/d/d4/Doublet_MET_DT6135.jpg/220px-Doublet_MET_DT6135.jpg">
            <a:extLst>
              <a:ext uri="{FF2B5EF4-FFF2-40B4-BE49-F238E27FC236}">
                <a16:creationId xmlns:a16="http://schemas.microsoft.com/office/drawing/2014/main" id="{C130FB0D-4EB3-4E37-B743-4035421C04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461" y="1694010"/>
            <a:ext cx="2573385" cy="32167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F297FE-FD35-46F1-84E8-295E3A0A9B5D}"/>
              </a:ext>
            </a:extLst>
          </p:cNvPr>
          <p:cNvSpPr txBox="1"/>
          <p:nvPr/>
        </p:nvSpPr>
        <p:spPr>
          <a:xfrm>
            <a:off x="698794" y="5552803"/>
            <a:ext cx="12174718" cy="523220"/>
          </a:xfrm>
          <a:prstGeom prst="rect">
            <a:avLst/>
          </a:prstGeom>
          <a:noFill/>
        </p:spPr>
        <p:txBody>
          <a:bodyPr wrap="square" rtlCol="0">
            <a:spAutoFit/>
          </a:bodyPr>
          <a:lstStyle/>
          <a:p>
            <a:r>
              <a:rPr lang="en-US" sz="2800" dirty="0">
                <a:latin typeface="Neue Haas Grotesk Display Pro" panose="020D0304030502050203" pitchFamily="34" charset="0"/>
              </a:rPr>
              <a:t>Corset              		    Frock Coat	        			Doublet                        			T-Shirt</a:t>
            </a:r>
          </a:p>
        </p:txBody>
      </p:sp>
    </p:spTree>
    <p:extLst>
      <p:ext uri="{BB962C8B-B14F-4D97-AF65-F5344CB8AC3E}">
        <p14:creationId xmlns:p14="http://schemas.microsoft.com/office/powerpoint/2010/main" val="417958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B96C-E075-4FF6-B41A-15C0AB377D72}"/>
              </a:ext>
            </a:extLst>
          </p:cNvPr>
          <p:cNvSpPr>
            <a:spLocks noGrp="1"/>
          </p:cNvSpPr>
          <p:nvPr>
            <p:ph type="title"/>
          </p:nvPr>
        </p:nvSpPr>
        <p:spPr>
          <a:xfrm>
            <a:off x="1295400" y="579305"/>
            <a:ext cx="9601200" cy="1235075"/>
          </a:xfrm>
        </p:spPr>
        <p:txBody>
          <a:bodyPr>
            <a:normAutofit fontScale="90000"/>
          </a:bodyPr>
          <a:lstStyle/>
          <a:p>
            <a:pPr algn="ctr"/>
            <a:r>
              <a:rPr lang="en-US" sz="4800" b="1" dirty="0">
                <a:latin typeface="Bebas Neue Pro" panose="020B0506020202050201" pitchFamily="34" charset="0"/>
              </a:rPr>
              <a:t>Parts Of Garments</a:t>
            </a:r>
            <a:br>
              <a:rPr lang="en-US" dirty="0">
                <a:latin typeface="Bebas Neue Pro" panose="020B0506020202050201" pitchFamily="34" charset="0"/>
              </a:rPr>
            </a:br>
            <a:endParaRPr lang="en-US" dirty="0">
              <a:latin typeface="Bebas Neue Pro" panose="020B0506020202050201" pitchFamily="34" charset="0"/>
            </a:endParaRPr>
          </a:p>
        </p:txBody>
      </p:sp>
      <p:pic>
        <p:nvPicPr>
          <p:cNvPr id="6146" name="Picture 2" descr="Image result for SLEEVES">
            <a:extLst>
              <a:ext uri="{FF2B5EF4-FFF2-40B4-BE49-F238E27FC236}">
                <a16:creationId xmlns:a16="http://schemas.microsoft.com/office/drawing/2014/main" id="{A11B1801-E9D2-478C-A32D-512B95BCB7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600200"/>
            <a:ext cx="6237993" cy="467849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collars">
            <a:extLst>
              <a:ext uri="{FF2B5EF4-FFF2-40B4-BE49-F238E27FC236}">
                <a16:creationId xmlns:a16="http://schemas.microsoft.com/office/drawing/2014/main" id="{6EA3E630-EB11-4254-B860-7D94536CB4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399" y="1600200"/>
            <a:ext cx="5486401" cy="467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8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FD5B-81C5-46E8-98A7-44BD0DB8B7B7}"/>
              </a:ext>
            </a:extLst>
          </p:cNvPr>
          <p:cNvSpPr>
            <a:spLocks noGrp="1"/>
          </p:cNvSpPr>
          <p:nvPr>
            <p:ph type="title"/>
          </p:nvPr>
        </p:nvSpPr>
        <p:spPr>
          <a:xfrm>
            <a:off x="571499" y="365125"/>
            <a:ext cx="11302887" cy="892175"/>
          </a:xfrm>
        </p:spPr>
        <p:txBody>
          <a:bodyPr>
            <a:noAutofit/>
          </a:bodyPr>
          <a:lstStyle/>
          <a:p>
            <a:pPr algn="ctr"/>
            <a:r>
              <a:rPr lang="en-US" sz="4800" b="1" dirty="0">
                <a:latin typeface="Bebas Neue Pro" panose="020B0506020202050201" pitchFamily="34" charset="0"/>
              </a:rPr>
              <a:t>Styles of Garments -Sleeves</a:t>
            </a:r>
          </a:p>
        </p:txBody>
      </p:sp>
      <p:pic>
        <p:nvPicPr>
          <p:cNvPr id="5126" name="Picture 6" descr="Joana de Braganza.jpg">
            <a:extLst>
              <a:ext uri="{FF2B5EF4-FFF2-40B4-BE49-F238E27FC236}">
                <a16:creationId xmlns:a16="http://schemas.microsoft.com/office/drawing/2014/main" id="{6B73BD4E-BDA8-4EE0-8FED-FDCCAB8498A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42138" y="1411935"/>
            <a:ext cx="2284911" cy="396432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Windswept by John William Waterhouse.jpg">
            <a:extLst>
              <a:ext uri="{FF2B5EF4-FFF2-40B4-BE49-F238E27FC236}">
                <a16:creationId xmlns:a16="http://schemas.microsoft.com/office/drawing/2014/main" id="{CB236BEF-48AE-43F2-8A0C-2DA47FE4CD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13" y="1411934"/>
            <a:ext cx="2772592" cy="403412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Batwing sleeve.jpg">
            <a:extLst>
              <a:ext uri="{FF2B5EF4-FFF2-40B4-BE49-F238E27FC236}">
                <a16:creationId xmlns:a16="http://schemas.microsoft.com/office/drawing/2014/main" id="{A8ED7120-3C2C-4008-BBAF-5BE5A119E0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8582" y="1411934"/>
            <a:ext cx="2831658" cy="396432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Bishops sleeve.jpg">
            <a:extLst>
              <a:ext uri="{FF2B5EF4-FFF2-40B4-BE49-F238E27FC236}">
                <a16:creationId xmlns:a16="http://schemas.microsoft.com/office/drawing/2014/main" id="{E16CDB21-E076-49D4-A8C1-DFA1473E88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1773" y="1411934"/>
            <a:ext cx="3276298" cy="39643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5DE89C-0F6B-4D72-9A38-5AF85EF13A1F}"/>
              </a:ext>
            </a:extLst>
          </p:cNvPr>
          <p:cNvSpPr txBox="1"/>
          <p:nvPr/>
        </p:nvSpPr>
        <p:spPr>
          <a:xfrm>
            <a:off x="1193194" y="5738064"/>
            <a:ext cx="10480754" cy="523220"/>
          </a:xfrm>
          <a:prstGeom prst="rect">
            <a:avLst/>
          </a:prstGeom>
          <a:noFill/>
        </p:spPr>
        <p:txBody>
          <a:bodyPr wrap="none" rtlCol="0">
            <a:spAutoFit/>
          </a:bodyPr>
          <a:lstStyle/>
          <a:p>
            <a:r>
              <a:rPr lang="en-US" sz="2800" dirty="0">
                <a:latin typeface="Neue Haas Grotesk Display Pro" panose="020D0304030502050203" pitchFamily="34" charset="0"/>
              </a:rPr>
              <a:t> Juliet	      		      Paned / Panel     	    Batwing / Dolman         		   Bishop</a:t>
            </a:r>
          </a:p>
        </p:txBody>
      </p:sp>
    </p:spTree>
    <p:extLst>
      <p:ext uri="{BB962C8B-B14F-4D97-AF65-F5344CB8AC3E}">
        <p14:creationId xmlns:p14="http://schemas.microsoft.com/office/powerpoint/2010/main" val="359734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30D95C-3EF8-44E8-B33B-528BD4180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TM02900720[[fn=Integral]]</Template>
  <TotalTime>0</TotalTime>
  <Words>538</Words>
  <Application>Microsoft Office PowerPoint</Application>
  <PresentationFormat>Widescreen</PresentationFormat>
  <Paragraphs>97</Paragraphs>
  <Slides>24</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Bebas Neue Pro</vt:lpstr>
      <vt:lpstr>Neue Haas Grotesk Display Pro</vt:lpstr>
      <vt:lpstr>Times New Roman</vt:lpstr>
      <vt:lpstr>Tw Cen MT</vt:lpstr>
      <vt:lpstr>Tw Cen MT Condensed</vt:lpstr>
      <vt:lpstr>Wingdings 3</vt:lpstr>
      <vt:lpstr>Integral</vt:lpstr>
      <vt:lpstr>The ART of Costume Design</vt:lpstr>
      <vt:lpstr>CLOTHING TERMINOLOGY</vt:lpstr>
      <vt:lpstr>Clothing Terminology Categories </vt:lpstr>
      <vt:lpstr>Garments - Men</vt:lpstr>
      <vt:lpstr>Garments - Women</vt:lpstr>
      <vt:lpstr>Skirt / Dress length</vt:lpstr>
      <vt:lpstr>Historical Clothing  </vt:lpstr>
      <vt:lpstr>Parts Of Garments </vt:lpstr>
      <vt:lpstr>Styles of Garments -Sleeves</vt:lpstr>
      <vt:lpstr>Clothing Details</vt:lpstr>
      <vt:lpstr>Traditional Garments </vt:lpstr>
      <vt:lpstr>Fabrics</vt:lpstr>
      <vt:lpstr>Fabric Treatments</vt:lpstr>
      <vt:lpstr>Color</vt:lpstr>
      <vt:lpstr>Sewing Terms</vt:lpstr>
      <vt:lpstr>Pattern Making Terms</vt:lpstr>
      <vt:lpstr>Austin Opera is renting the costumes for our production of La traviata from Utah Opera.  Before the costumes arrive, Austin Opera’s Wardrobe Supervisor will get stock photos of each of the costumes.  A Costume Inventory will also be shared, listing every piece of every costume that is included in the rental.  Depending on the production, items like shoes and jewelry may or may not be included.  If they are not, then our local wardrobe staff will either pull items from our warehouse or go out and purchase items to supplement what is coming with the rental.</vt:lpstr>
      <vt:lpstr>How would you describe Violetta’s ACT I party costume?</vt:lpstr>
      <vt:lpstr>How would you describe Violetta’s ACT I party costume?</vt:lpstr>
      <vt:lpstr>How would you describe Violetta’s ACT I party costume?</vt:lpstr>
      <vt:lpstr>How is Violetta’s dress in ACT II the same?  Different?</vt:lpstr>
      <vt:lpstr>Label the parts of Alfredo’s costume.</vt:lpstr>
      <vt:lpstr>Label the parts of Alfredo’s costume.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2018-02-15T18:45:38Z</dcterms:created>
  <dcterms:modified xsi:type="dcterms:W3CDTF">2025-02-14T22:07:42Z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TC034173939991</vt:lpwstr>
  </property>
</Properties>
</file>