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Permanent Marker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FC227B-D7E9-4740-9FAA-40DF22A885FF}">
  <a:tblStyle styleId="{17FC227B-D7E9-4740-9FAA-40DF22A885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4" y="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f9abf5b5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f9abf5b5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f9abf5b58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f9abf5b58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fc29cf3a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fc29cf3a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f9abf5b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f9abf5b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fc29cf3a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fc29cf3a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fc29cf3a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fc29cf3a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f9abf5b58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f9abf5b58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fc29cf3a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fc29cf3a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fc29cf3a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fc29cf3a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fc29cf3a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fc29cf3a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9abf5b5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f9abf5b5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f9abf5b5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f9abf5b5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fc29cf3a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fc29cf3a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f9abf5b5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f9abf5b5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f9abf5b5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f9abf5b5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zKKg9zv9k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erck@austinoper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NAaRQUTp9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upB4NN8fI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294400" y="3113075"/>
            <a:ext cx="4555200" cy="15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Still Life:</a:t>
            </a:r>
            <a:endParaRPr sz="6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Musical Instruments</a:t>
            </a:r>
            <a:endParaRPr sz="36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6111"/>
            <a:ext cx="2389775" cy="412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1576" y="290454"/>
            <a:ext cx="2092050" cy="4765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0150" y="614475"/>
            <a:ext cx="4201426" cy="22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482200"/>
            <a:ext cx="18009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Piccolo player...</a:t>
            </a:r>
            <a:endParaRPr/>
          </a:p>
        </p:txBody>
      </p:sp>
      <p:pic>
        <p:nvPicPr>
          <p:cNvPr id="113" name="Google Shape;113;p22" descr="Staff Sgt. Torin Olsen of the West Point Band performs the piccolo solo from John Philip Sousa's &quot;The Stars and Stripes Forever.&quot; Excerpts taken from two separate concerts live at West Point." title="Stars and Stripes Piccolo Sol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4450" y="228675"/>
            <a:ext cx="6461275" cy="484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203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ELEMENTS OF ART &amp; PRINCIPLES OF DESIGN</a:t>
            </a:r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1012025" y="776625"/>
            <a:ext cx="6645900" cy="42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get started on your still life, it’s a good idea to study your subject matter. Pay attention to the Elements of Art and Principles of Design as you create your artwork....</a:t>
            </a:r>
            <a:endParaRPr sz="1400"/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graphicFrame>
        <p:nvGraphicFramePr>
          <p:cNvPr id="120" name="Google Shape;120;p23"/>
          <p:cNvGraphicFramePr/>
          <p:nvPr/>
        </p:nvGraphicFramePr>
        <p:xfrm>
          <a:off x="1299150" y="200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{17FC227B-D7E9-4740-9FAA-40DF22A885FF}</a:tableStyleId>
              </a:tblPr>
              <a:tblGrid>
                <a:gridCol w="294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20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Elements of Art</a:t>
                      </a:r>
                      <a:endParaRPr sz="18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LINE</a:t>
                      </a:r>
                      <a:endParaRPr sz="18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SHAPE</a:t>
                      </a:r>
                      <a:endParaRPr sz="18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COLOR</a:t>
                      </a:r>
                      <a:endParaRPr sz="18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TEXTURE</a:t>
                      </a:r>
                      <a:endParaRPr sz="18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FORM</a:t>
                      </a:r>
                      <a:endParaRPr sz="18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SPACE</a:t>
                      </a:r>
                      <a:endParaRPr sz="1800"/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VALUE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Principles of Design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EMPHASIS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REPETITION/PATTERN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MOVEMENT/RHYTHM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CONTRAST/VARIETY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BALANCE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PROPORTION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UNITY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0300" y="190025"/>
            <a:ext cx="4044175" cy="48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9275" y="98275"/>
            <a:ext cx="4044175" cy="481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9700" y="51050"/>
            <a:ext cx="3929350" cy="509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 txBox="1"/>
          <p:nvPr/>
        </p:nvSpPr>
        <p:spPr>
          <a:xfrm>
            <a:off x="209725" y="640175"/>
            <a:ext cx="2207400" cy="518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...especially LINE...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469275" y="149325"/>
            <a:ext cx="70695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create a Still Life?</a:t>
            </a: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975" y="925000"/>
            <a:ext cx="3024730" cy="403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3775" y="1258275"/>
            <a:ext cx="3364323" cy="336432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2680025" y="1004400"/>
            <a:ext cx="2803500" cy="8721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Set up your objects. You can use a piece of fabric or paper to provide a backdrop.</a:t>
            </a:r>
            <a:endParaRPr sz="1600"/>
          </a:p>
        </p:txBody>
      </p:sp>
      <p:sp>
        <p:nvSpPr>
          <p:cNvPr id="137" name="Google Shape;137;p25"/>
          <p:cNvSpPr txBox="1"/>
          <p:nvPr/>
        </p:nvSpPr>
        <p:spPr>
          <a:xfrm>
            <a:off x="5871475" y="4072850"/>
            <a:ext cx="3024600" cy="8721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Use a </a:t>
            </a:r>
            <a:r>
              <a:rPr lang="en" sz="1600" i="1"/>
              <a:t>viewfinder </a:t>
            </a:r>
            <a:r>
              <a:rPr lang="en" sz="1600"/>
              <a:t>to help you focus on which part of the still life you want to draw.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/>
        </p:nvSpPr>
        <p:spPr>
          <a:xfrm>
            <a:off x="4083875" y="3421625"/>
            <a:ext cx="4304700" cy="1125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Once you have “cropped” your image, begin looking at the LINES you will need to draw. W</a:t>
            </a:r>
            <a:r>
              <a:rPr lang="en" sz="1600"/>
              <a:t>hat </a:t>
            </a:r>
            <a:r>
              <a:rPr lang="en" sz="1600" dirty="0"/>
              <a:t>do you see -- straight? Curvy?  Be sure to use your keen observation skills!</a:t>
            </a:r>
            <a:endParaRPr sz="1600" dirty="0"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9550"/>
            <a:ext cx="3412727" cy="455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7527" y="228600"/>
            <a:ext cx="5274073" cy="2971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1675" y="152400"/>
            <a:ext cx="3561197" cy="474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7"/>
          <p:cNvSpPr txBox="1"/>
          <p:nvPr/>
        </p:nvSpPr>
        <p:spPr>
          <a:xfrm>
            <a:off x="596000" y="3788100"/>
            <a:ext cx="4768200" cy="1203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If you don’t have an actual instrument to observe, you can use a photograph or an image from the internet instead. You can even use your viewfinder on the photo to crop the image.</a:t>
            </a:r>
            <a:endParaRPr sz="1600"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626875" cy="3470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30559">
            <a:off x="393175" y="123654"/>
            <a:ext cx="7036325" cy="313491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459700" y="3173700"/>
            <a:ext cx="3954300" cy="14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it’s your turn to create a musical instrument still life. Arrange and observe your objects -- and then begin sketching. Have fun!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8" name="Google Shape;158;p28"/>
          <p:cNvSpPr/>
          <p:nvPr/>
        </p:nvSpPr>
        <p:spPr>
          <a:xfrm>
            <a:off x="4827350" y="2431925"/>
            <a:ext cx="4037100" cy="2346900"/>
          </a:xfrm>
          <a:prstGeom prst="horizontalScroll">
            <a:avLst>
              <a:gd name="adj" fmla="val 12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highlight>
                  <a:srgbClr val="FFFFFF"/>
                </a:highlight>
              </a:rPr>
              <a:t>Share your still life!  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highlight>
                  <a:srgbClr val="FFFFFF"/>
                </a:highlight>
              </a:rPr>
              <a:t>Email a photo or scan of your still life to Austin Opera-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derck@austinopera.org</a:t>
            </a:r>
            <a:r>
              <a:rPr lang="en">
                <a:solidFill>
                  <a:schemeClr val="accent2"/>
                </a:solidFill>
                <a:highlight>
                  <a:srgbClr val="FFFFFF"/>
                </a:highlight>
              </a:rPr>
              <a:t>.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2"/>
                </a:solidFill>
                <a:highlight>
                  <a:srgbClr val="FFFFFF"/>
                </a:highlight>
              </a:rPr>
              <a:t>Share on TWITTER @AustinOperaEd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7275" y="4362825"/>
            <a:ext cx="89847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/>
              <a:t>Pieter Claesz (1597-1660), </a:t>
            </a:r>
            <a:r>
              <a:rPr lang="en" sz="1500" i="1"/>
              <a:t>Still Life with Musical Instruments, </a:t>
            </a:r>
            <a:r>
              <a:rPr lang="en" sz="1500"/>
              <a:t>1623. </a:t>
            </a:r>
            <a:r>
              <a:rPr lang="en" sz="1500" i="1"/>
              <a:t> </a:t>
            </a:r>
            <a:r>
              <a:rPr lang="en" sz="1500"/>
              <a:t>Oil on canvas. Louvre Museum. This Baroque painting was created during the Dutch Golden Age.</a:t>
            </a:r>
            <a:endParaRPr sz="15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50" y="82400"/>
            <a:ext cx="7529651" cy="413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5794725" y="1418425"/>
            <a:ext cx="3178800" cy="26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Anne Vallayer-Coster (1744-1818), </a:t>
            </a:r>
            <a:r>
              <a:rPr lang="en" sz="1600" i="1"/>
              <a:t>Attributes of Music</a:t>
            </a:r>
            <a:r>
              <a:rPr lang="en" sz="1600"/>
              <a:t>, 1770. Oil on canvas. Louvre Museum. </a:t>
            </a:r>
            <a:endParaRPr sz="16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Vallayer-Coster was a French artist; Marie Antoinette was one of her main patrons. This still life is in the Rococo style. </a:t>
            </a:r>
            <a:endParaRPr sz="16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00" y="132975"/>
            <a:ext cx="5554600" cy="42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6879375" y="1006950"/>
            <a:ext cx="1868400" cy="36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Pablo Picasso (1881-1973), </a:t>
            </a:r>
            <a:r>
              <a:rPr lang="en" sz="1600" i="1"/>
              <a:t>Mandolin and Guitar</a:t>
            </a:r>
            <a:r>
              <a:rPr lang="en" sz="1600"/>
              <a:t>, 1924. Oil on canvas. Guggenheim Museum. </a:t>
            </a:r>
            <a:endParaRPr sz="16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Originally from Spain, Picasso lived in France and developed the style of Cubism.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27474" cy="464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1064400" y="833875"/>
            <a:ext cx="7015200" cy="12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What is a Still Life?</a:t>
            </a:r>
            <a:endParaRPr sz="6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1064400" y="602075"/>
            <a:ext cx="7015200" cy="12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What is a Still Life?</a:t>
            </a:r>
            <a:endParaRPr sz="6000"/>
          </a:p>
        </p:txBody>
      </p:sp>
      <p:sp>
        <p:nvSpPr>
          <p:cNvPr id="86" name="Google Shape;86;p18"/>
          <p:cNvSpPr txBox="1"/>
          <p:nvPr/>
        </p:nvSpPr>
        <p:spPr>
          <a:xfrm>
            <a:off x="482650" y="1660925"/>
            <a:ext cx="8346600" cy="3129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Still Life is a painting or drawing of an arrangement of objects, typically including fruit and flowers and objects contrasting with these in texture, such as bowls and glassware.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/>
              <a:t>Your still life will focus on musical instruments.</a:t>
            </a:r>
            <a:endParaRPr sz="3000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 rot="424">
            <a:off x="4139100" y="466978"/>
            <a:ext cx="4859100" cy="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Instrument Families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9376" y="3780725"/>
            <a:ext cx="2018549" cy="12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0700" y="1170125"/>
            <a:ext cx="2466651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41735">
            <a:off x="176600" y="677926"/>
            <a:ext cx="4072850" cy="14158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212375" y="2410725"/>
            <a:ext cx="5946600" cy="17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lang="en">
                <a:solidFill>
                  <a:schemeClr val="accent2"/>
                </a:solidFill>
                <a:highlight>
                  <a:srgbClr val="FFFFFF"/>
                </a:highlight>
              </a:rPr>
              <a:t>What do we already know about these instruments?  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lang="en">
                <a:solidFill>
                  <a:schemeClr val="accent2"/>
                </a:solidFill>
                <a:highlight>
                  <a:srgbClr val="FFFFFF"/>
                </a:highlight>
              </a:rPr>
              <a:t>What family does each of them belong to?  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lang="en">
                <a:solidFill>
                  <a:schemeClr val="accent2"/>
                </a:solidFill>
                <a:highlight>
                  <a:srgbClr val="FFFFFF"/>
                </a:highlight>
              </a:rPr>
              <a:t>How do they produce sound?  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lang="en">
                <a:solidFill>
                  <a:schemeClr val="accent2"/>
                </a:solidFill>
                <a:highlight>
                  <a:srgbClr val="FFFFFF"/>
                </a:highlight>
              </a:rPr>
              <a:t>Can you describe the sounds each of them makes?  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-"/>
            </a:pPr>
            <a:r>
              <a:rPr lang="en">
                <a:solidFill>
                  <a:schemeClr val="accent2"/>
                </a:solidFill>
                <a:highlight>
                  <a:srgbClr val="FFFFFF"/>
                </a:highlight>
              </a:rPr>
              <a:t>How are they similar? Different?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574050"/>
            <a:ext cx="2110800" cy="1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little information </a:t>
            </a:r>
            <a:endParaRPr sz="300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about trumpets...</a:t>
            </a:r>
            <a:endParaRPr sz="3000"/>
          </a:p>
        </p:txBody>
      </p:sp>
      <p:pic>
        <p:nvPicPr>
          <p:cNvPr id="101" name="Google Shape;101;p20" descr="Discovery / Science Channel's &quot;How It's Made&quot;  Trumpets episode" title="How It's Made Trumpet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8050" y="283200"/>
            <a:ext cx="6232900" cy="46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6808250" y="445025"/>
            <a:ext cx="2024100" cy="22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double bass in action...</a:t>
            </a:r>
            <a:endParaRPr/>
          </a:p>
        </p:txBody>
      </p:sp>
      <p:pic>
        <p:nvPicPr>
          <p:cNvPr id="107" name="Google Shape;107;p21" descr="For the Score visit my website http://teseoguitar.com/arrangements-and-transcriptions/index.html J. Pachelbel - Canon in D - transcription and adaptation in A for Double Bass Ensemble By Francesco Tesei - New Fan Page https://www.facebook.com/pages/Teseoguitar-bass/369321689870077 - SUBSCRIBE! http://www.youtube.com/user/teseoguitar?sub_confirmation=1" title="Canon in D - Double Bas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325" y="159800"/>
            <a:ext cx="6369425" cy="47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On-screen Show (16:9)</PresentationFormat>
  <Paragraphs>50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Permanent Marker</vt:lpstr>
      <vt:lpstr>Arial</vt:lpstr>
      <vt:lpstr>Simple Light</vt:lpstr>
      <vt:lpstr>Still Life: Musical Instruments</vt:lpstr>
      <vt:lpstr>PowerPoint Presentation</vt:lpstr>
      <vt:lpstr>PowerPoint Presentation</vt:lpstr>
      <vt:lpstr>PowerPoint Presentation</vt:lpstr>
      <vt:lpstr>What is a Still Life?</vt:lpstr>
      <vt:lpstr>What is a Still Life?</vt:lpstr>
      <vt:lpstr>Instrument Families</vt:lpstr>
      <vt:lpstr>A little information  about trumpets...</vt:lpstr>
      <vt:lpstr>A double bass in action...</vt:lpstr>
      <vt:lpstr>Piccolo player...</vt:lpstr>
      <vt:lpstr>ELEMENTS OF ART &amp; PRINCIPLES OF DESIGN</vt:lpstr>
      <vt:lpstr>PowerPoint Presentation</vt:lpstr>
      <vt:lpstr>How do you create a Still Life?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Still Life: Musical Instruments</dc:title>
  <dc:creator>Debra</dc:creator>
  <cp:lastModifiedBy>Debra</cp:lastModifiedBy>
  <cp:revision>2</cp:revision>
  <dcterms:modified xsi:type="dcterms:W3CDTF">2018-08-30T19:24:52Z</dcterms:modified>
</cp:coreProperties>
</file>