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3" r:id="rId4"/>
    <p:sldId id="272" r:id="rId5"/>
    <p:sldId id="274" r:id="rId6"/>
    <p:sldId id="275" r:id="rId7"/>
    <p:sldId id="285" r:id="rId8"/>
    <p:sldId id="283" r:id="rId9"/>
    <p:sldId id="284" r:id="rId10"/>
    <p:sldId id="286" r:id="rId11"/>
    <p:sldId id="287" r:id="rId12"/>
    <p:sldId id="291" r:id="rId13"/>
    <p:sldId id="260" r:id="rId14"/>
    <p:sldId id="258" r:id="rId15"/>
    <p:sldId id="268" r:id="rId16"/>
    <p:sldId id="267" r:id="rId17"/>
    <p:sldId id="263" r:id="rId18"/>
    <p:sldId id="264" r:id="rId19"/>
    <p:sldId id="265" r:id="rId20"/>
    <p:sldId id="269" r:id="rId21"/>
    <p:sldId id="278" r:id="rId22"/>
    <p:sldId id="280" r:id="rId23"/>
    <p:sldId id="281" r:id="rId24"/>
    <p:sldId id="282" r:id="rId25"/>
    <p:sldId id="277" r:id="rId26"/>
    <p:sldId id="289" r:id="rId27"/>
    <p:sldId id="279" r:id="rId28"/>
    <p:sldId id="29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9730"/>
    <a:srgbClr val="695A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5CD4B-7342-4EB8-BB3D-A733FE741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F6C3B-2CC4-4A87-9D69-4BE280B43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34CAA-26B1-41F8-8EA8-6EC3D6A7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77B-4816-40F5-95D3-B7E14EA34BA0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7A5A4-46F5-414D-905B-85454F31A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62336-345A-4F1A-B98A-826B66170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18B70-1A5E-4D0B-B4B1-972750A28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94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">
        <p15:prstTrans prst="curtains"/>
      </p:transition>
    </mc:Choice>
    <mc:Fallback xmlns="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CC461-0714-4858-A3B6-AAEAB51C8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6E81E2-D0FB-4725-BA6D-8C2614207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BA010-B1D7-4068-AD3A-66BDEB94F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77B-4816-40F5-95D3-B7E14EA34BA0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11EF5-5607-4940-96FF-F38B2BBF8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A8FD3-C125-432D-8958-94AB824F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18B70-1A5E-4D0B-B4B1-972750A28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65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">
        <p15:prstTrans prst="curtains"/>
      </p:transition>
    </mc:Choice>
    <mc:Fallback xmlns=""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3E9638-56BE-41C1-900E-C181601465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A8BCAC-E7F9-4A51-BF23-11D1ECEE4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35233-5558-4E84-854E-B7EFBF07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77B-4816-40F5-95D3-B7E14EA34BA0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93C6D-7530-4905-B597-22D565444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C06E6-CF7F-4006-9427-A2B9BAA42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18B70-1A5E-4D0B-B4B1-972750A28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63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">
        <p15:prstTrans prst="curtains"/>
      </p:transition>
    </mc:Choice>
    <mc:Fallback xmlns=""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B10E8-D567-462A-AE99-D6F2072CE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44D17-C4F6-475B-9D27-A3788D619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F6936-59A2-4EF4-8603-E4F01A72D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77B-4816-40F5-95D3-B7E14EA34BA0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6E76-437F-44A1-9997-42CE125F4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8A06D-BD1C-4F0A-A5CE-E6FF97F2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18B70-1A5E-4D0B-B4B1-972750A28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0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">
        <p15:prstTrans prst="curtains"/>
      </p:transition>
    </mc:Choice>
    <mc:Fallback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97BE5-B1E9-4A27-8D73-353A6EFD6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89797-D29A-4FB0-9BA6-4B2F8C8BD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44C3E-64C6-456D-9BC1-90C40123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77B-4816-40F5-95D3-B7E14EA34BA0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680E2-E65B-4050-8344-4CC5778D4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F0134-E1BE-4DCD-BC5A-ADD7FDFC5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18B70-1A5E-4D0B-B4B1-972750A28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96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">
        <p15:prstTrans prst="curtains"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1A19C-68D2-445E-90F7-A830344C1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B96D3-44D5-44D3-B7E3-31E44E7F6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D90F3-6F1B-429C-A568-E6430022B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A8717-D4AF-4B80-98DE-959E61B75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77B-4816-40F5-95D3-B7E14EA34BA0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E7210-AF5A-4B30-8E8D-DF716F0EF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F10EA-5F12-43CE-9FF3-9BEC8CCE4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18B70-1A5E-4D0B-B4B1-972750A28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78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">
        <p15:prstTrans prst="curtains"/>
      </p:transition>
    </mc:Choice>
    <mc:Fallback xmlns=""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C2A79-C6F0-4D10-BCD0-C43843C5C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5C9DF-C13E-4B30-96DA-CE63B0BB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7B46D-D275-4185-84C8-BE92F9451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C9947C-4116-4580-9997-F907C70F5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DC0E9-B124-4588-9F56-A4640B7C3B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A51F45-E794-4F97-B468-439CAB30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77B-4816-40F5-95D3-B7E14EA34BA0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33C3D6-7D8F-4DEA-88E9-0F6EFB3F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BDE2AF-7A31-4BCC-82BF-BDD7C527F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18B70-1A5E-4D0B-B4B1-972750A28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44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">
        <p15:prstTrans prst="curtains"/>
      </p:transition>
    </mc:Choice>
    <mc:Fallback xmlns=""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D0DEC-EE0F-46A7-8194-2331D2878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7920F1-42B4-4DD9-A345-9FB614B72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77B-4816-40F5-95D3-B7E14EA34BA0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91478-18FD-41D8-8B75-DC81D777B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C0D19-D368-4950-ABCB-E77F05380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18B70-1A5E-4D0B-B4B1-972750A28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11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">
        <p15:prstTrans prst="curtains"/>
      </p:transition>
    </mc:Choice>
    <mc:Fallback xmlns=""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AD9B5-3E13-45DB-A0B4-AD6421AB5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77B-4816-40F5-95D3-B7E14EA34BA0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373E49-5E9A-4F4F-A12B-26C7095A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FE017-384A-4CE1-AEDA-08ACE222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18B70-1A5E-4D0B-B4B1-972750A28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6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">
        <p15:prstTrans prst="curtains"/>
      </p:transition>
    </mc:Choice>
    <mc:Fallback xmlns=""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B83DB-D8FE-4D76-A0D1-B8EA87107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D187F-DF91-42EE-9EF9-93BCF92F0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DD32B-A838-4571-863C-DC02DA63D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C1007-8C93-489A-B406-026052978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77B-4816-40F5-95D3-B7E14EA34BA0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112A3-8906-4DB1-8AA3-786893885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E9B5A-77FF-448F-BF70-ECFB74167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18B70-1A5E-4D0B-B4B1-972750A28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">
        <p15:prstTrans prst="curtains"/>
      </p:transition>
    </mc:Choice>
    <mc:Fallback xmlns=""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82291-7BEC-4E26-9926-812852A2A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D62073-3A66-49B5-9E27-4BD4579616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D01F4-A775-4C6A-8B80-3DB41027D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C3C4B-D625-42A6-9A58-681BD9C8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77B-4816-40F5-95D3-B7E14EA34BA0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D81BC-7B36-4FF4-A618-3FF32AE8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80591-1EDA-4456-88B1-A39B8BF2A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18B70-1A5E-4D0B-B4B1-972750A28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1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">
        <p15:prstTrans prst="curtains"/>
      </p:transition>
    </mc:Choice>
    <mc:Fallback xmlns=""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BE4DF8-3717-4394-B71B-77CD3E7BD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33916-A7B1-4864-A72D-5F000A507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903DB-BF0A-411C-BB6F-08ABEA99A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CB77B-4816-40F5-95D3-B7E14EA34BA0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F1E9A-7FBA-47BA-9C7C-6C4D63A97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ED346-C056-4E30-B5BE-55FE65D8B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18B70-1A5E-4D0B-B4B1-972750A28A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6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">
        <p15:prstTrans prst="curtains"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5E2DE-0707-4B2D-9DC3-3C0EBF365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WHAT IS OPERA, ANYWAY?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7A66F8-E7A3-4575-954F-75D189D61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Including pictures from the book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Bravo! Brava! A Night at the Opera</a:t>
            </a:r>
          </a:p>
        </p:txBody>
      </p:sp>
      <p:sp>
        <p:nvSpPr>
          <p:cNvPr id="28" name="Freeform: Shape 2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Music">
            <a:extLst>
              <a:ext uri="{FF2B5EF4-FFF2-40B4-BE49-F238E27FC236}">
                <a16:creationId xmlns:a16="http://schemas.microsoft.com/office/drawing/2014/main" id="{E3C1B38A-3B4C-44F8-959A-D050516C0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382" y="720993"/>
            <a:ext cx="4047843" cy="40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648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D051C-E2F3-4307-A395-DDEFF708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803705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LOVE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04394E7C-C132-46B2-BAB1-FBDF458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04" y="640080"/>
            <a:ext cx="4821462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4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1000">
        <p14:pan dir="u"/>
      </p:transition>
    </mc:Choice>
    <mc:Fallback>
      <p:transition spd="slow" advClick="0" advTm="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E3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870A7-D88C-43E0-B6FD-9B1E31525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44" y="640080"/>
            <a:ext cx="4173905" cy="5577818"/>
          </a:xfrm>
        </p:spPr>
        <p:txBody>
          <a:bodyPr>
            <a:normAutofit/>
          </a:bodyPr>
          <a:lstStyle/>
          <a:p>
            <a:pPr algn="r"/>
            <a:r>
              <a:rPr lang="en-US" sz="7200" b="1" dirty="0">
                <a:solidFill>
                  <a:srgbClr val="FFFFFF"/>
                </a:solidFill>
              </a:rPr>
              <a:t>TRAGEDY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6A89D39-96C3-460F-AECF-AF56D891B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919" y="640080"/>
            <a:ext cx="4729632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1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1000">
        <p14:pan dir="u"/>
      </p:transition>
    </mc:Choice>
    <mc:Fallback>
      <p:transition spd="slow" advClick="0" advTm="1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EDB1ACCA-BE8E-4F0E-8E9F-92FDE9728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" r="-5" b="-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B4F3C-F7B7-473F-8F76-7B1201381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411704"/>
            <a:ext cx="11210925" cy="736551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COMPOSER &amp; LIBRETTIST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531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">
        <p15:prstTrans prst="fracture"/>
      </p:transition>
    </mc:Choice>
    <mc:Fallback>
      <p:transition spd="slow" advClick="0" advTm="1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53665322-E4E8-4A95-A3EB-C765471D9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" y="-314025"/>
            <a:ext cx="12026587" cy="74274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0C728-DDE2-4D64-AAB8-10501F935EEA}"/>
              </a:ext>
            </a:extLst>
          </p:cNvPr>
          <p:cNvSpPr txBox="1"/>
          <p:nvPr/>
        </p:nvSpPr>
        <p:spPr>
          <a:xfrm>
            <a:off x="601466" y="-285150"/>
            <a:ext cx="5159253" cy="1107996"/>
          </a:xfrm>
          <a:prstGeom prst="rect">
            <a:avLst/>
          </a:prstGeom>
          <a:solidFill>
            <a:srgbClr val="BC9730"/>
          </a:solidFill>
        </p:spPr>
        <p:txBody>
          <a:bodyPr wrap="square" rtlCol="0">
            <a:spAutoFit/>
          </a:bodyPr>
          <a:lstStyle/>
          <a:p>
            <a:r>
              <a:rPr lang="en-US" sz="6600" b="1" dirty="0"/>
              <a:t>CHARACTERS</a:t>
            </a:r>
          </a:p>
        </p:txBody>
      </p:sp>
    </p:spTree>
    <p:extLst>
      <p:ext uri="{BB962C8B-B14F-4D97-AF65-F5344CB8AC3E}">
        <p14:creationId xmlns:p14="http://schemas.microsoft.com/office/powerpoint/2010/main" val="2838279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">
        <p15:prstTrans prst="fracture"/>
      </p:transition>
    </mc:Choice>
    <mc:Fallback>
      <p:transition spd="slow"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96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234F39-CC72-4898-B7EB-AECB905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803705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BASS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918D5F96-6E43-409F-AD27-8C3C74D7D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31" y="640080"/>
            <a:ext cx="2091407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40475"/>
      </p:ext>
    </p:extLst>
  </p:cSld>
  <p:clrMapOvr>
    <a:masterClrMapping/>
  </p:clrMapOvr>
  <p:transition spd="slow" advClick="0" advTm="1000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353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CD87A1-C253-4B06-930D-149E8689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803705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BARITONE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96256C2B-1097-4C61-9EA1-ADD39C24F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5" y="640080"/>
            <a:ext cx="2543940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48456"/>
      </p:ext>
    </p:extLst>
  </p:cSld>
  <p:clrMapOvr>
    <a:masterClrMapping/>
  </p:clrMapOvr>
  <p:transition spd="slow" advClick="0" advTm="1000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86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957D1F-AB2A-496D-85A7-D72894B2C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803705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TENOR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3" descr="A close up of a logo&#10;&#10;Description generated with high confidence">
            <a:extLst>
              <a:ext uri="{FF2B5EF4-FFF2-40B4-BE49-F238E27FC236}">
                <a16:creationId xmlns:a16="http://schemas.microsoft.com/office/drawing/2014/main" id="{3323FD2D-C1FE-4C9E-A1E0-D94799E79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782" y="640080"/>
            <a:ext cx="2363905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93477"/>
      </p:ext>
    </p:extLst>
  </p:cSld>
  <p:clrMapOvr>
    <a:masterClrMapping/>
  </p:clrMapOvr>
  <p:transition spd="slow" advClick="0" advTm="1000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B8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058B53-146B-4994-972A-BCC5C5979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803705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COUNTER TENOR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E2B63A74-A900-49E4-A41D-11640261C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89" y="640080"/>
            <a:ext cx="2074892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01276"/>
      </p:ext>
    </p:extLst>
  </p:cSld>
  <p:clrMapOvr>
    <a:masterClrMapping/>
  </p:clrMapOvr>
  <p:transition spd="slow" advClick="0" advTm="1000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3C6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599C1C-0081-4EAF-BF7F-88DD9566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803705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ALTO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generated with high confidence">
            <a:extLst>
              <a:ext uri="{FF2B5EF4-FFF2-40B4-BE49-F238E27FC236}">
                <a16:creationId xmlns:a16="http://schemas.microsoft.com/office/drawing/2014/main" id="{0E50C593-B5C8-4B1F-BA6C-AF950DCE4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58" y="640080"/>
            <a:ext cx="1727154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30448"/>
      </p:ext>
    </p:extLst>
  </p:cSld>
  <p:clrMapOvr>
    <a:masterClrMapping/>
  </p:clrMapOvr>
  <p:transition spd="slow" advClick="0" advTm="1000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137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E50BAF-76E4-4923-9FA9-207B1DE23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803705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MEZZO-SOPRANO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generated with high confidence">
            <a:extLst>
              <a:ext uri="{FF2B5EF4-FFF2-40B4-BE49-F238E27FC236}">
                <a16:creationId xmlns:a16="http://schemas.microsoft.com/office/drawing/2014/main" id="{DF679CC9-22BA-4139-8502-EBDEA4467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95" y="640080"/>
            <a:ext cx="1928479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43687"/>
      </p:ext>
    </p:extLst>
  </p:cSld>
  <p:clrMapOvr>
    <a:masterClrMapping/>
  </p:clrMapOvr>
  <p:transition spd="slow" advClick="0" advTm="1000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882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CDE01-B03F-475B-976C-7AFE94263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Baskerville Old Face" panose="02020602080505020303" pitchFamily="18" charset="0"/>
              </a:rPr>
              <a:t>Where can you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DDC3FA-211E-4625-AC7B-C95BCF75A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48516"/>
            <a:ext cx="7188199" cy="37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9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14:flythrough/>
      </p:transition>
    </mc:Choice>
    <mc:Fallback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B08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3380B-BFCF-4776-A30E-A99D8195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803705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SOPRANO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FD918648-3919-4620-853B-3241184FE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025" y="640080"/>
            <a:ext cx="2299420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51124"/>
      </p:ext>
    </p:extLst>
  </p:cSld>
  <p:clrMapOvr>
    <a:masterClrMapping/>
  </p:clrMapOvr>
  <p:transition spd="slow" advClick="0" advTm="1000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20BB-FB08-43AE-ABE3-E59ABE0D2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62" y="5118754"/>
            <a:ext cx="8584676" cy="1044301"/>
          </a:xfrm>
          <a:prstGeom prst="ellipse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7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ORCHESTRA</a:t>
            </a:r>
          </a:p>
        </p:txBody>
      </p:sp>
      <p:sp>
        <p:nvSpPr>
          <p:cNvPr id="36" name="Oval 29">
            <a:extLst>
              <a:ext uri="{FF2B5EF4-FFF2-40B4-BE49-F238E27FC236}">
                <a16:creationId xmlns:a16="http://schemas.microsoft.com/office/drawing/2014/main" id="{0C45045A-6083-4B3E-956A-675823375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44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433F55-51C2-4E24-BB2A-8818128B8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6" r="-14" b="-14"/>
          <a:stretch/>
        </p:blipFill>
        <p:spPr>
          <a:xfrm>
            <a:off x="895336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37" name="Oval 31">
            <a:extLst>
              <a:ext uri="{FF2B5EF4-FFF2-40B4-BE49-F238E27FC236}">
                <a16:creationId xmlns:a16="http://schemas.microsoft.com/office/drawing/2014/main" id="{42875DDC-0225-45F8-B745-78688F2D1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5509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music&#10;&#10;Description generated with very high confidence">
            <a:extLst>
              <a:ext uri="{FF2B5EF4-FFF2-40B4-BE49-F238E27FC236}">
                <a16:creationId xmlns:a16="http://schemas.microsoft.com/office/drawing/2014/main" id="{28826FCB-5A9B-4314-A6D5-0230468039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9" r="5" b="5"/>
          <a:stretch/>
        </p:blipFill>
        <p:spPr>
          <a:xfrm>
            <a:off x="4610101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38" name="Oval 33">
            <a:extLst>
              <a:ext uri="{FF2B5EF4-FFF2-40B4-BE49-F238E27FC236}">
                <a16:creationId xmlns:a16="http://schemas.microsoft.com/office/drawing/2014/main" id="{12617755-D451-4BAF-9B55-518297BF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273" y="832894"/>
            <a:ext cx="3300984" cy="33009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5E083429-4D3F-4B1A-B12F-554EC1F179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0" r="4" b="9272"/>
          <a:stretch/>
        </p:blipFill>
        <p:spPr>
          <a:xfrm>
            <a:off x="8324865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9500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BC0BB-A056-4245-BC63-D333F332C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b="1" dirty="0"/>
              <a:t>CHORUS</a:t>
            </a:r>
          </a:p>
        </p:txBody>
      </p:sp>
      <p:pic>
        <p:nvPicPr>
          <p:cNvPr id="4" name="Picture 3" descr="A drawing of a person&#10;&#10;Description generated with high confidence">
            <a:extLst>
              <a:ext uri="{FF2B5EF4-FFF2-40B4-BE49-F238E27FC236}">
                <a16:creationId xmlns:a16="http://schemas.microsoft.com/office/drawing/2014/main" id="{608CA7BE-71C1-4A75-A06A-2D2960F7C4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 r="2" b="2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455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6B3351-5CC6-478B-81FA-CCC9624E0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348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B17B2-FAAC-45EC-8B7E-DCE342A3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SUPERNUMERARIES</a:t>
            </a:r>
          </a:p>
        </p:txBody>
      </p:sp>
    </p:spTree>
    <p:extLst>
      <p:ext uri="{BB962C8B-B14F-4D97-AF65-F5344CB8AC3E}">
        <p14:creationId xmlns:p14="http://schemas.microsoft.com/office/powerpoint/2010/main" val="785450715"/>
      </p:ext>
    </p:extLst>
  </p:cSld>
  <p:clrMapOvr>
    <a:masterClrMapping/>
  </p:clrMapOvr>
  <p:transition spd="slow" advClick="0" advTm="1000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4F8C8-CF4D-4078-A193-C7C32AC6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 b="1" dirty="0"/>
              <a:t>DANCERS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DC8BAD59-3D70-4B1C-AE4E-C25D2E368E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5" r="1" b="25438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2601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D473F-D5BE-4395-B63E-D88EC8CF3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574424" y="377312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b="1" dirty="0"/>
              <a:t>BACKSTAGE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8C06F-84AA-483D-8955-00E35AB20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4102" y="-139967"/>
            <a:ext cx="5157787" cy="823912"/>
          </a:xfrm>
        </p:spPr>
        <p:txBody>
          <a:bodyPr>
            <a:normAutofit/>
          </a:bodyPr>
          <a:lstStyle/>
          <a:p>
            <a:r>
              <a:rPr lang="en-US" sz="3200" dirty="0"/>
              <a:t>STAGEHANDS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FBF36F-DB9D-4321-8EB1-406A91B1A0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088085" y="5097037"/>
            <a:ext cx="5183188" cy="823912"/>
          </a:xfrm>
        </p:spPr>
        <p:txBody>
          <a:bodyPr>
            <a:noAutofit/>
          </a:bodyPr>
          <a:lstStyle/>
          <a:p>
            <a:r>
              <a:rPr lang="en-US" sz="3200" dirty="0"/>
              <a:t>STAGE</a:t>
            </a:r>
          </a:p>
          <a:p>
            <a:r>
              <a:rPr lang="en-US" sz="3200" dirty="0"/>
              <a:t>MANAGER</a:t>
            </a:r>
          </a:p>
        </p:txBody>
      </p:sp>
      <p:pic>
        <p:nvPicPr>
          <p:cNvPr id="7" name="Content Placeholder 6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60FD06FF-8557-4F46-9E03-AB9C3CF0FD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02" y="683946"/>
            <a:ext cx="4047656" cy="6154002"/>
          </a:xfrm>
          <a:prstGeom prst="rect">
            <a:avLst/>
          </a:prstGeom>
        </p:spPr>
      </p:pic>
      <p:pic>
        <p:nvPicPr>
          <p:cNvPr id="8" name="Content Placeholder 7" descr="A close up of a logo&#10;&#10;Description generated with high confidence">
            <a:extLst>
              <a:ext uri="{FF2B5EF4-FFF2-40B4-BE49-F238E27FC236}">
                <a16:creationId xmlns:a16="http://schemas.microsoft.com/office/drawing/2014/main" id="{465F0AD5-1F84-49D5-9296-66077214955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31" y="656422"/>
            <a:ext cx="3771285" cy="620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0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7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DA0994-B545-41DA-80F9-6E4839055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44" y="640080"/>
            <a:ext cx="4173905" cy="5577818"/>
          </a:xfrm>
        </p:spPr>
        <p:txBody>
          <a:bodyPr>
            <a:normAutofit/>
          </a:bodyPr>
          <a:lstStyle/>
          <a:p>
            <a:pPr algn="r"/>
            <a:r>
              <a:rPr lang="en-US" sz="7200" b="1" dirty="0">
                <a:solidFill>
                  <a:srgbClr val="FFFFFF"/>
                </a:solidFill>
              </a:rPr>
              <a:t>PROPS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B7A9BF37-ECE0-4C84-ADB5-1C5E2E4C0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05524"/>
            <a:ext cx="5459470" cy="464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9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4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6EE756-18AA-484E-A7BD-73706938D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</a:rPr>
              <a:t>MAKE-UP &amp; WIGS</a:t>
            </a:r>
          </a:p>
        </p:txBody>
      </p:sp>
      <p:pic>
        <p:nvPicPr>
          <p:cNvPr id="4" name="Picture 3" descr="A picture containing text, map&#10;&#10;Description generated with high confidence">
            <a:extLst>
              <a:ext uri="{FF2B5EF4-FFF2-40B4-BE49-F238E27FC236}">
                <a16:creationId xmlns:a16="http://schemas.microsoft.com/office/drawing/2014/main" id="{61E8ECBF-5540-4B3F-B606-93C6ACD74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924336"/>
            <a:ext cx="3425609" cy="2764426"/>
          </a:xfrm>
          <a:prstGeom prst="rect">
            <a:avLst/>
          </a:prstGeom>
        </p:spPr>
      </p:pic>
      <p:pic>
        <p:nvPicPr>
          <p:cNvPr id="10" name="Picture 9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63DE0CE7-338C-4F04-B9EA-89416FF92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1038518"/>
            <a:ext cx="3433324" cy="253606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music&#10;&#10;Description generated with very high confidence">
            <a:extLst>
              <a:ext uri="{FF2B5EF4-FFF2-40B4-BE49-F238E27FC236}">
                <a16:creationId xmlns:a16="http://schemas.microsoft.com/office/drawing/2014/main" id="{E5935D4A-97D0-4B9B-8D8E-35185EC33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790" y="330045"/>
            <a:ext cx="903786" cy="399763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370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00">
        <p14:vortex dir="r"/>
      </p:transition>
    </mc:Choice>
    <mc:Fallback>
      <p:transition spd="slow" advClick="0" advTm="1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indoor, ceiling, table&#10;&#10;Description generated with very high confidence">
            <a:extLst>
              <a:ext uri="{FF2B5EF4-FFF2-40B4-BE49-F238E27FC236}">
                <a16:creationId xmlns:a16="http://schemas.microsoft.com/office/drawing/2014/main" id="{B4055553-A9CF-4830-9A1F-D4353CC991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6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4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4251489"/>
            <a:ext cx="12188824" cy="2077327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6B2A0A-4DC1-4020-8155-5BF6FACFC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688" y="4337523"/>
            <a:ext cx="10918056" cy="1327380"/>
          </a:xfrm>
        </p:spPr>
        <p:txBody>
          <a:bodyPr>
            <a:normAutofit/>
          </a:bodyPr>
          <a:lstStyle/>
          <a:p>
            <a:r>
              <a:rPr lang="en-US" sz="4700"/>
              <a:t>WHAT OPERA JOB WOULD YOU LIKE TO DO?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6D34A-3E40-4FD9-8BF0-FEE58A6C2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688" y="5750937"/>
            <a:ext cx="10918056" cy="468888"/>
          </a:xfrm>
        </p:spPr>
        <p:txBody>
          <a:bodyPr>
            <a:normAutofit/>
          </a:bodyPr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26832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48927"/>
            <a:ext cx="12188824" cy="0"/>
          </a:xfrm>
          <a:prstGeom prst="line">
            <a:avLst/>
          </a:prstGeom>
          <a:ln w="50800">
            <a:solidFill>
              <a:schemeClr val="bg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7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>
        <p14:ferris dir="l"/>
      </p:transition>
    </mc:Choice>
    <mc:Fallback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C8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D6DD7B-F5BF-4902-9A91-A78F1947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913942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endParaRPr lang="en-US" sz="3600" dirty="0">
              <a:solidFill>
                <a:srgbClr val="FFFFFF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Picture 3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5D2B4715-4A10-42DF-84CE-FDB154650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34" y="549064"/>
            <a:ext cx="8587183" cy="5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8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1000">
        <p14:pan dir="u"/>
      </p:transition>
    </mc:Choice>
    <mc:Fallback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57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B4E23-D47B-4612-AB78-8EE1532FE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endParaRPr lang="en-US" sz="3200" dirty="0">
              <a:solidFill>
                <a:srgbClr val="FFFFFF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B4823-519C-4847-985A-07D101182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366543"/>
            <a:ext cx="7188199" cy="41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1000">
        <p14:pan dir="u"/>
      </p:transition>
    </mc:Choice>
    <mc:Fallback>
      <p:transition spd="slow" advClick="0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D3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B780C-8F93-411F-88DD-C4A10D866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endParaRPr lang="en-US" sz="3600" dirty="0">
              <a:solidFill>
                <a:srgbClr val="FFFFFF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3E1DF-C5D5-410C-9B30-95E5F77D5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419" y="1051560"/>
            <a:ext cx="8583582" cy="50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5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1000">
        <p14:pan dir="u"/>
      </p:transition>
    </mc:Choice>
    <mc:Fallback>
      <p:transition spd="slow" advClick="0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81905500-CD4E-4124-9FA0-580854B9B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79" y="-423574"/>
            <a:ext cx="6746039" cy="764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6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1000">
        <p14:pan dir="u"/>
      </p:transition>
    </mc:Choice>
    <mc:Fallback>
      <p:transition spd="slow" advClick="0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A6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1E22E-6B50-45FD-98CD-D42E5B053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44" y="640080"/>
            <a:ext cx="4173905" cy="5577818"/>
          </a:xfrm>
        </p:spPr>
        <p:txBody>
          <a:bodyPr>
            <a:normAutofit/>
          </a:bodyPr>
          <a:lstStyle/>
          <a:p>
            <a:pPr algn="r"/>
            <a:r>
              <a:rPr lang="en-US" sz="7200" b="1" dirty="0">
                <a:solidFill>
                  <a:srgbClr val="FFFFFF"/>
                </a:solidFill>
              </a:rPr>
              <a:t>DRAMA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3838DCD3-DBEF-4D91-ABC7-CC2892C05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874" y="-967967"/>
            <a:ext cx="6503139" cy="836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34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1000">
        <p14:pan dir="u"/>
      </p:transition>
    </mc:Choice>
    <mc:Fallback>
      <p:transition spd="slow" advClick="0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3C3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57E05-BA1B-497B-A9E4-744A10DA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803705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COMEDY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B051606E-5E06-4B80-AF15-1101FF447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10" y="640080"/>
            <a:ext cx="4373450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4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1000">
        <p14:pan dir="u"/>
      </p:transition>
    </mc:Choice>
    <mc:Fallback>
      <p:transition spd="slow" advClick="0" advTm="1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6264A-F47F-4E59-A86C-1AB1370B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1702887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FANTASY</a:t>
            </a:r>
          </a:p>
        </p:txBody>
      </p:sp>
      <p:pic>
        <p:nvPicPr>
          <p:cNvPr id="4" name="Picture 3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6D3A044C-BFB0-4C44-B3AE-78B806003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68" y="822959"/>
            <a:ext cx="5618772" cy="545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1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1000">
        <p14:pan dir="u"/>
      </p:transition>
    </mc:Choice>
    <mc:Fallback>
      <p:transition spd="slow" advClick="0" advTm="1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62</Words>
  <Application>Microsoft Office PowerPoint</Application>
  <PresentationFormat>Widescreen</PresentationFormat>
  <Paragraphs>29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Baskerville Old Face</vt:lpstr>
      <vt:lpstr>Calibri</vt:lpstr>
      <vt:lpstr>Calibri Light</vt:lpstr>
      <vt:lpstr>Office Theme</vt:lpstr>
      <vt:lpstr>WHAT IS OPERA, ANYWAY?</vt:lpstr>
      <vt:lpstr>Where can you …</vt:lpstr>
      <vt:lpstr>PowerPoint Presentation</vt:lpstr>
      <vt:lpstr>PowerPoint Presentation</vt:lpstr>
      <vt:lpstr>PowerPoint Presentation</vt:lpstr>
      <vt:lpstr>PowerPoint Presentation</vt:lpstr>
      <vt:lpstr>DRAMA</vt:lpstr>
      <vt:lpstr>COMEDY</vt:lpstr>
      <vt:lpstr>FANTASY</vt:lpstr>
      <vt:lpstr>LOVE</vt:lpstr>
      <vt:lpstr>TRAGEDY</vt:lpstr>
      <vt:lpstr>COMPOSER &amp; LIBRETTIST</vt:lpstr>
      <vt:lpstr>PowerPoint Presentation</vt:lpstr>
      <vt:lpstr>BASS</vt:lpstr>
      <vt:lpstr>BARITONE</vt:lpstr>
      <vt:lpstr>TENOR</vt:lpstr>
      <vt:lpstr>COUNTER TENOR</vt:lpstr>
      <vt:lpstr>ALTO</vt:lpstr>
      <vt:lpstr>MEZZO-SOPRANO</vt:lpstr>
      <vt:lpstr>SOPRANO</vt:lpstr>
      <vt:lpstr>ORCHESTRA</vt:lpstr>
      <vt:lpstr>CHORUS</vt:lpstr>
      <vt:lpstr>SUPERNUMERARIES</vt:lpstr>
      <vt:lpstr>DANCERS</vt:lpstr>
      <vt:lpstr>BACKSTAGE</vt:lpstr>
      <vt:lpstr>PROPS</vt:lpstr>
      <vt:lpstr>MAKE-UP &amp; WIGS</vt:lpstr>
      <vt:lpstr>WHAT OPERA JOB WOULD YOU LIKE TO DO?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OPERA, ANYWAY?</dc:title>
  <dc:creator>Debra Erck</dc:creator>
  <cp:lastModifiedBy>Debra</cp:lastModifiedBy>
  <cp:revision>10</cp:revision>
  <dcterms:created xsi:type="dcterms:W3CDTF">2018-07-25T19:30:26Z</dcterms:created>
  <dcterms:modified xsi:type="dcterms:W3CDTF">2019-02-11T19:28:06Z</dcterms:modified>
</cp:coreProperties>
</file>